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3" r:id="rId1"/>
  </p:sldMasterIdLst>
  <p:notesMasterIdLst>
    <p:notesMasterId r:id="rId20"/>
  </p:notesMasterIdLst>
  <p:sldIdLst>
    <p:sldId id="256" r:id="rId2"/>
    <p:sldId id="281" r:id="rId3"/>
    <p:sldId id="259" r:id="rId4"/>
    <p:sldId id="279" r:id="rId5"/>
    <p:sldId id="28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82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6"/>
    <p:restoredTop sz="94719"/>
  </p:normalViewPr>
  <p:slideViewPr>
    <p:cSldViewPr snapToGrid="0">
      <p:cViewPr>
        <p:scale>
          <a:sx n="130" d="100"/>
          <a:sy n="130" d="100"/>
        </p:scale>
        <p:origin x="107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AU" altLang="ko-KR" b="1">
                <a:latin typeface="Arial" panose="020B0604020202020204" pitchFamily="34" charset="0"/>
                <a:cs typeface="Arial" panose="020B0604020202020204" pitchFamily="34" charset="0"/>
              </a:rPr>
              <a:t>COMPARISON OF</a:t>
            </a:r>
            <a:r>
              <a:rPr lang="en-AU" altLang="ko-KR" b="1" baseline="0">
                <a:latin typeface="Arial" panose="020B0604020202020204" pitchFamily="34" charset="0"/>
                <a:cs typeface="Arial" panose="020B0604020202020204" pitchFamily="34" charset="0"/>
              </a:rPr>
              <a:t> 30-DAYS AND 2-YEARS FORECAST TEST RMSE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ore-A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30-Day Test RMSE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Autoregression</c:v>
                </c:pt>
                <c:pt idx="1">
                  <c:v>ARIMA</c:v>
                </c:pt>
                <c:pt idx="2">
                  <c:v>LR (univariate)</c:v>
                </c:pt>
                <c:pt idx="3">
                  <c:v>LR (multivariate)</c:v>
                </c:pt>
                <c:pt idx="4">
                  <c:v>SVR</c:v>
                </c:pt>
                <c:pt idx="5">
                  <c:v>Random Forest</c:v>
                </c:pt>
                <c:pt idx="6">
                  <c:v>XGBoost</c:v>
                </c:pt>
                <c:pt idx="7">
                  <c:v>LR + SVR</c:v>
                </c:pt>
                <c:pt idx="8">
                  <c:v>LR + RF</c:v>
                </c:pt>
                <c:pt idx="9">
                  <c:v>LR + XGB</c:v>
                </c:pt>
                <c:pt idx="10">
                  <c:v>MLP</c:v>
                </c:pt>
                <c:pt idx="11">
                  <c:v>LSTM (univariate)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57.39</c:v>
                </c:pt>
                <c:pt idx="3">
                  <c:v>74.27</c:v>
                </c:pt>
                <c:pt idx="4">
                  <c:v>74.94</c:v>
                </c:pt>
                <c:pt idx="5">
                  <c:v>22.35</c:v>
                </c:pt>
                <c:pt idx="6">
                  <c:v>34.119999999999997</c:v>
                </c:pt>
                <c:pt idx="7">
                  <c:v>75.53</c:v>
                </c:pt>
                <c:pt idx="8">
                  <c:v>16.440000000000001</c:v>
                </c:pt>
                <c:pt idx="9">
                  <c:v>24.08</c:v>
                </c:pt>
                <c:pt idx="10">
                  <c:v>33.94</c:v>
                </c:pt>
                <c:pt idx="11">
                  <c:v>138.09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07-0042-97AA-0A6D57168310}"/>
            </c:ext>
          </c:extLst>
        </c:ser>
        <c:ser>
          <c:idx val="1"/>
          <c:order val="1"/>
          <c:tx>
            <c:v>2-Year Test RMSE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Autoregression</c:v>
                </c:pt>
                <c:pt idx="1">
                  <c:v>ARIMA</c:v>
                </c:pt>
                <c:pt idx="2">
                  <c:v>LR (univariate)</c:v>
                </c:pt>
                <c:pt idx="3">
                  <c:v>LR (multivariate)</c:v>
                </c:pt>
                <c:pt idx="4">
                  <c:v>SVR</c:v>
                </c:pt>
                <c:pt idx="5">
                  <c:v>Random Forest</c:v>
                </c:pt>
                <c:pt idx="6">
                  <c:v>XGBoost</c:v>
                </c:pt>
                <c:pt idx="7">
                  <c:v>LR + SVR</c:v>
                </c:pt>
                <c:pt idx="8">
                  <c:v>LR + RF</c:v>
                </c:pt>
                <c:pt idx="9">
                  <c:v>LR + XGB</c:v>
                </c:pt>
                <c:pt idx="10">
                  <c:v>MLP</c:v>
                </c:pt>
                <c:pt idx="11">
                  <c:v>LSTM (univariate)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111.42</c:v>
                </c:pt>
                <c:pt idx="1">
                  <c:v>129.83000000000001</c:v>
                </c:pt>
                <c:pt idx="2">
                  <c:v>85.61</c:v>
                </c:pt>
                <c:pt idx="3">
                  <c:v>85.23</c:v>
                </c:pt>
                <c:pt idx="4">
                  <c:v>82.55</c:v>
                </c:pt>
                <c:pt idx="5">
                  <c:v>225.56</c:v>
                </c:pt>
                <c:pt idx="6">
                  <c:v>244.78</c:v>
                </c:pt>
                <c:pt idx="7">
                  <c:v>78.959999999999994</c:v>
                </c:pt>
                <c:pt idx="8">
                  <c:v>81.239999999999995</c:v>
                </c:pt>
                <c:pt idx="9">
                  <c:v>83.64</c:v>
                </c:pt>
                <c:pt idx="10">
                  <c:v>84.52</c:v>
                </c:pt>
                <c:pt idx="11">
                  <c:v>136.4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07-0042-97AA-0A6D571683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608335"/>
        <c:axId val="419456223"/>
      </c:barChart>
      <c:catAx>
        <c:axId val="419608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ore-AU"/>
          </a:p>
        </c:txPr>
        <c:crossAx val="419456223"/>
        <c:crosses val="autoZero"/>
        <c:auto val="1"/>
        <c:lblAlgn val="ctr"/>
        <c:lblOffset val="100"/>
        <c:noMultiLvlLbl val="0"/>
      </c:catAx>
      <c:valAx>
        <c:axId val="419456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ore-AU"/>
          </a:p>
        </c:txPr>
        <c:crossAx val="419608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ore-A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A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AU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591D6-5294-D241-9945-E13DD2572132}" type="datetimeFigureOut">
              <a:rPr kumimoji="1" lang="ko-Kore-AU" altLang="en-US" smtClean="0"/>
              <a:t>17/10/2022</a:t>
            </a:fld>
            <a:endParaRPr kumimoji="1" lang="ko-Kore-AU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AU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AU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AU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26E45-4B0E-E148-ABF8-73F148816531}" type="slidenum">
              <a:rPr kumimoji="1" lang="ko-Kore-AU" altLang="en-US" smtClean="0"/>
              <a:t>‹#›</a:t>
            </a:fld>
            <a:endParaRPr kumimoji="1" lang="ko-Kore-AU" altLang="en-US"/>
          </a:p>
        </p:txBody>
      </p:sp>
    </p:spTree>
    <p:extLst>
      <p:ext uri="{BB962C8B-B14F-4D97-AF65-F5344CB8AC3E}">
        <p14:creationId xmlns:p14="http://schemas.microsoft.com/office/powerpoint/2010/main" val="282032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AU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7570F-D513-2C46-A596-4E0E712388EF}" type="slidenum">
              <a:rPr kumimoji="1" lang="ko-Kore-AU" altLang="en-US" smtClean="0"/>
              <a:t>18</a:t>
            </a:fld>
            <a:endParaRPr kumimoji="1" lang="ko-Kore-AU" altLang="en-US"/>
          </a:p>
        </p:txBody>
      </p:sp>
    </p:spTree>
    <p:extLst>
      <p:ext uri="{BB962C8B-B14F-4D97-AF65-F5344CB8AC3E}">
        <p14:creationId xmlns:p14="http://schemas.microsoft.com/office/powerpoint/2010/main" val="180283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50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0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4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6185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02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97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3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0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8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85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4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4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30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96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9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3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  <p:sldLayoutId id="21474840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비디오 3">
            <a:extLst>
              <a:ext uri="{FF2B5EF4-FFF2-40B4-BE49-F238E27FC236}">
                <a16:creationId xmlns:a16="http://schemas.microsoft.com/office/drawing/2014/main" id="{56651C47-F45A-AF06-CBEE-318006FC47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5B232F-46DC-072F-10C0-09694BFF7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1071154"/>
            <a:ext cx="12191980" cy="2737209"/>
          </a:xfrm>
        </p:spPr>
        <p:txBody>
          <a:bodyPr>
            <a:normAutofit/>
          </a:bodyPr>
          <a:lstStyle/>
          <a:p>
            <a:pPr algn="ctr">
              <a:lnSpc>
                <a:spcPct val="104000"/>
              </a:lnSpc>
            </a:pPr>
            <a:br>
              <a:rPr kumimoji="1" lang="en-AU" altLang="ko-Kore-AU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future Stock Prices using machine learning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E7CE5-14E4-65BA-5DA9-8751694A28EC}"/>
              </a:ext>
            </a:extLst>
          </p:cNvPr>
          <p:cNvSpPr txBox="1"/>
          <p:nvPr/>
        </p:nvSpPr>
        <p:spPr>
          <a:xfrm>
            <a:off x="4065635" y="4191000"/>
            <a:ext cx="4060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Chang-Joon Lee </a:t>
            </a:r>
            <a:r>
              <a:rPr kumimoji="1" lang="en-AU" altLang="ko-Kore-A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endParaRPr kumimoji="1" lang="en-AU" altLang="ko-Kore-A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Analyst Developer / Data Scientist</a:t>
            </a:r>
            <a:endParaRPr kumimoji="1" lang="ko-Kore-AU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469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process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7CE170D-CCF5-22DA-3268-9BBBBAFABCE9}"/>
              </a:ext>
            </a:extLst>
          </p:cNvPr>
          <p:cNvGrpSpPr/>
          <p:nvPr/>
        </p:nvGrpSpPr>
        <p:grpSpPr>
          <a:xfrm>
            <a:off x="97224" y="3955585"/>
            <a:ext cx="3100525" cy="2021660"/>
            <a:chOff x="97224" y="3955585"/>
            <a:chExt cx="3100525" cy="2021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0130D6-CD58-78ED-46FE-57202E7219B3}"/>
                </a:ext>
              </a:extLst>
            </p:cNvPr>
            <p:cNvSpPr txBox="1"/>
            <p:nvPr/>
          </p:nvSpPr>
          <p:spPr>
            <a:xfrm>
              <a:off x="231872" y="4065953"/>
              <a:ext cx="2965877" cy="191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AU" altLang="ko-Kore-AU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TEST CRITERIA: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30-Days Forecast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2-Years Forecast</a:t>
              </a:r>
            </a:p>
            <a:p>
              <a:pPr>
                <a:lnSpc>
                  <a:spcPct val="120000"/>
                </a:lnSpc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Use </a:t>
              </a:r>
              <a:r>
                <a:rPr kumimoji="1" lang="en-AU" altLang="ko-Kore-AU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Root Square Mean Error</a:t>
              </a:r>
            </a:p>
            <a:p>
              <a:pPr>
                <a:lnSpc>
                  <a:spcPct val="120000"/>
                </a:lnSpc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(RMSE)</a:t>
              </a:r>
            </a:p>
            <a:p>
              <a:endParaRPr kumimoji="1" lang="ko-Kore-AU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F1B3A3F6-3F6E-17B8-3988-B12C13060B35}"/>
                </a:ext>
              </a:extLst>
            </p:cNvPr>
            <p:cNvSpPr/>
            <p:nvPr/>
          </p:nvSpPr>
          <p:spPr>
            <a:xfrm>
              <a:off x="97224" y="3955585"/>
              <a:ext cx="3084650" cy="17468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ko-Kore-AU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A6B97EB-4F5A-74CD-B170-53FE7AAB7E79}"/>
              </a:ext>
            </a:extLst>
          </p:cNvPr>
          <p:cNvSpPr/>
          <p:nvPr/>
        </p:nvSpPr>
        <p:spPr>
          <a:xfrm>
            <a:off x="203496" y="1309179"/>
            <a:ext cx="2885744" cy="9646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TRAIN DATA</a:t>
            </a:r>
          </a:p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(1990 – 2017)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14D14FF-7117-34CF-5A11-7E27B27675B5}"/>
              </a:ext>
            </a:extLst>
          </p:cNvPr>
          <p:cNvSpPr/>
          <p:nvPr/>
        </p:nvSpPr>
        <p:spPr>
          <a:xfrm>
            <a:off x="203496" y="2727971"/>
            <a:ext cx="2885744" cy="9646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TEST DATA</a:t>
            </a:r>
          </a:p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(2018 – 2020)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8206919-B77B-FE6B-7DFA-5D38C5923DD1}"/>
              </a:ext>
            </a:extLst>
          </p:cNvPr>
          <p:cNvGrpSpPr/>
          <p:nvPr/>
        </p:nvGrpSpPr>
        <p:grpSpPr>
          <a:xfrm>
            <a:off x="3818163" y="1066847"/>
            <a:ext cx="3227523" cy="1688998"/>
            <a:chOff x="3827995" y="1215506"/>
            <a:chExt cx="3227523" cy="1688998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0B16D173-70A7-4D54-231D-EB83DAE696B3}"/>
                </a:ext>
              </a:extLst>
            </p:cNvPr>
            <p:cNvSpPr/>
            <p:nvPr/>
          </p:nvSpPr>
          <p:spPr>
            <a:xfrm>
              <a:off x="3827995" y="1215506"/>
              <a:ext cx="3227519" cy="144932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ko-Kore-AU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D066EE-8318-5200-7A2D-CD43207A6B1F}"/>
                </a:ext>
              </a:extLst>
            </p:cNvPr>
            <p:cNvSpPr txBox="1"/>
            <p:nvPr/>
          </p:nvSpPr>
          <p:spPr>
            <a:xfrm>
              <a:off x="3970868" y="1325610"/>
              <a:ext cx="3084650" cy="157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AU" altLang="ko-Kore-AU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CLASSICAL MODELS: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Autoregressive (AR)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Autoregressive Integrated Moving Average (ARIMA)</a:t>
              </a:r>
            </a:p>
            <a:p>
              <a:endParaRPr kumimoji="1" lang="ko-Kore-AU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49A6A47-01B4-2306-2786-A2B41DCAECEA}"/>
              </a:ext>
            </a:extLst>
          </p:cNvPr>
          <p:cNvGrpSpPr/>
          <p:nvPr/>
        </p:nvGrpSpPr>
        <p:grpSpPr>
          <a:xfrm>
            <a:off x="3810227" y="2653927"/>
            <a:ext cx="3227519" cy="1078016"/>
            <a:chOff x="3810227" y="2653927"/>
            <a:chExt cx="3227519" cy="10780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BFD7C-2C7A-86EF-ADE5-16BC7436F6AA}"/>
                </a:ext>
              </a:extLst>
            </p:cNvPr>
            <p:cNvSpPr txBox="1"/>
            <p:nvPr/>
          </p:nvSpPr>
          <p:spPr>
            <a:xfrm>
              <a:off x="3953095" y="2714548"/>
              <a:ext cx="3084650" cy="101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AU" altLang="ko-Kore-AU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LINEAR REGRESSION: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Univariate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Multivariate</a:t>
              </a:r>
            </a:p>
            <a:p>
              <a:endParaRPr kumimoji="1" lang="ko-Kore-AU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DEC407BF-6BB9-53D8-786B-C85A609175FC}"/>
                </a:ext>
              </a:extLst>
            </p:cNvPr>
            <p:cNvSpPr/>
            <p:nvPr/>
          </p:nvSpPr>
          <p:spPr>
            <a:xfrm>
              <a:off x="3810227" y="2653927"/>
              <a:ext cx="3227519" cy="101739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ko-Kore-AU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6528EB74-6C73-55CB-FBB2-0696F396AB5A}"/>
              </a:ext>
            </a:extLst>
          </p:cNvPr>
          <p:cNvGrpSpPr/>
          <p:nvPr/>
        </p:nvGrpSpPr>
        <p:grpSpPr>
          <a:xfrm>
            <a:off x="3798431" y="3811415"/>
            <a:ext cx="3227520" cy="1467757"/>
            <a:chOff x="3798431" y="3811415"/>
            <a:chExt cx="3227520" cy="14677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ABB1A8-1862-091B-F66B-28E558A3198F}"/>
                </a:ext>
              </a:extLst>
            </p:cNvPr>
            <p:cNvSpPr txBox="1"/>
            <p:nvPr/>
          </p:nvSpPr>
          <p:spPr>
            <a:xfrm>
              <a:off x="3941301" y="3875355"/>
              <a:ext cx="3084650" cy="1403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AU" altLang="ko-Kore-AU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NONLINEAR REGRESSION: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Support Vector Regression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Random Forest Regression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XGBoost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 Regression</a:t>
              </a:r>
            </a:p>
            <a:p>
              <a:endParaRPr kumimoji="1" lang="ko-Kore-AU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9BEC54B-C90D-0C64-953F-7437D1993835}"/>
                </a:ext>
              </a:extLst>
            </p:cNvPr>
            <p:cNvSpPr/>
            <p:nvPr/>
          </p:nvSpPr>
          <p:spPr>
            <a:xfrm>
              <a:off x="3798431" y="3811415"/>
              <a:ext cx="3227519" cy="1403817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ko-Kore-AU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E6CF322-9929-8434-F67F-92F9E1972BD7}"/>
              </a:ext>
            </a:extLst>
          </p:cNvPr>
          <p:cNvSpPr/>
          <p:nvPr/>
        </p:nvSpPr>
        <p:spPr>
          <a:xfrm>
            <a:off x="7917482" y="1309179"/>
            <a:ext cx="3842706" cy="9646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</a:p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Multi-Output Model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6E24001-C50F-169F-A030-AC63F64943AC}"/>
              </a:ext>
            </a:extLst>
          </p:cNvPr>
          <p:cNvGrpSpPr/>
          <p:nvPr/>
        </p:nvGrpSpPr>
        <p:grpSpPr>
          <a:xfrm>
            <a:off x="7604332" y="2472621"/>
            <a:ext cx="4462799" cy="3775596"/>
            <a:chOff x="7614164" y="2621280"/>
            <a:chExt cx="4462799" cy="37755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FF31C8-F43D-8DB8-6C0A-BDC69C0DEFBD}"/>
                </a:ext>
              </a:extLst>
            </p:cNvPr>
            <p:cNvSpPr txBox="1"/>
            <p:nvPr/>
          </p:nvSpPr>
          <p:spPr>
            <a:xfrm>
              <a:off x="7739991" y="2798968"/>
              <a:ext cx="4317111" cy="359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AU" altLang="ko-Kore-AU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Make Prediction for the Next 30 Days Based on the Past 14 Days of Data: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Each feature will contain </a:t>
              </a:r>
              <a:r>
                <a:rPr kumimoji="1" lang="en-AU" altLang="ko-Kore-AU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14 LAGGING 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features (</a:t>
              </a:r>
              <a:r>
                <a:rPr kumimoji="1" lang="en-AU" altLang="ko-Kore-AU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kumimoji="1" lang="en-AU" altLang="ko-Kore-AU" sz="16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, X</a:t>
              </a:r>
              <a:r>
                <a:rPr kumimoji="1" lang="en-AU" altLang="ko-Kore-AU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t-1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, X</a:t>
              </a:r>
              <a:r>
                <a:rPr kumimoji="1" lang="en-AU" altLang="ko-Kore-AU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t-2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, … , X</a:t>
              </a:r>
              <a:r>
                <a:rPr kumimoji="1" lang="en-AU" altLang="ko-Kore-AU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t-14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).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Past records of target variable also becomes a training feature.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MULTIPLE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 target variables spanning from present day to the </a:t>
              </a:r>
              <a:r>
                <a:rPr kumimoji="1" lang="en-AU" altLang="ko-Kore-AU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next 30 days 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en-AU" altLang="ko-Kore-AU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kumimoji="1" lang="en-AU" altLang="ko-Kore-AU" sz="16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, Y</a:t>
              </a:r>
              <a:r>
                <a:rPr kumimoji="1" lang="en-AU" altLang="ko-Kore-AU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t+1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, Y</a:t>
              </a:r>
              <a:r>
                <a:rPr kumimoji="1" lang="en-AU" altLang="ko-Kore-AU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t+2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, … , Y</a:t>
              </a:r>
              <a:r>
                <a:rPr kumimoji="1" lang="en-AU" altLang="ko-Kore-AU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t+30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Results in </a:t>
              </a:r>
              <a:r>
                <a:rPr kumimoji="1" lang="en-AU" altLang="ko-Kore-AU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308 training features </a:t>
              </a: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(22 x 14) and </a:t>
              </a:r>
              <a:r>
                <a:rPr kumimoji="1" lang="en-AU" altLang="ko-Kore-AU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30 output variables.</a:t>
              </a:r>
            </a:p>
            <a:p>
              <a:endParaRPr kumimoji="1" lang="ko-Kore-AU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8EA85EAA-15CA-6017-6522-1945082DCEF1}"/>
                </a:ext>
              </a:extLst>
            </p:cNvPr>
            <p:cNvSpPr/>
            <p:nvPr/>
          </p:nvSpPr>
          <p:spPr>
            <a:xfrm>
              <a:off x="7614164" y="2621280"/>
              <a:ext cx="4462799" cy="3634741"/>
            </a:xfrm>
            <a:prstGeom prst="roundRect">
              <a:avLst>
                <a:gd name="adj" fmla="val 16115"/>
              </a:avLst>
            </a:prstGeom>
            <a:solidFill>
              <a:schemeClr val="accent1">
                <a:alpha val="0"/>
              </a:schemeClr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ko-Kore-AU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A533460-A57B-77E7-7636-1DBE12D097C7}"/>
              </a:ext>
            </a:extLst>
          </p:cNvPr>
          <p:cNvGrpSpPr/>
          <p:nvPr/>
        </p:nvGrpSpPr>
        <p:grpSpPr>
          <a:xfrm>
            <a:off x="3798430" y="5315770"/>
            <a:ext cx="3227519" cy="1015841"/>
            <a:chOff x="3798430" y="5315770"/>
            <a:chExt cx="3227519" cy="1015841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AF12193-91FE-C31F-D4E6-619B78B8820E}"/>
                </a:ext>
              </a:extLst>
            </p:cNvPr>
            <p:cNvSpPr txBox="1"/>
            <p:nvPr/>
          </p:nvSpPr>
          <p:spPr>
            <a:xfrm>
              <a:off x="3842840" y="5315770"/>
              <a:ext cx="3084650" cy="979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AU" altLang="ko-Kore-AU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DEEP LEARNING: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Multi-Layer Perceptron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1600" dirty="0">
                  <a:latin typeface="Arial" panose="020B0604020202020204" pitchFamily="34" charset="0"/>
                  <a:cs typeface="Arial" panose="020B0604020202020204" pitchFamily="34" charset="0"/>
                </a:rPr>
                <a:t>Long-Short Term Memory</a:t>
              </a:r>
            </a:p>
          </p:txBody>
        </p:sp>
        <p:sp>
          <p:nvSpPr>
            <p:cNvPr id="96" name="모서리가 둥근 직사각형 95">
              <a:extLst>
                <a:ext uri="{FF2B5EF4-FFF2-40B4-BE49-F238E27FC236}">
                  <a16:creationId xmlns:a16="http://schemas.microsoft.com/office/drawing/2014/main" id="{1095FFAD-D375-E836-89E0-1B04EF69C60D}"/>
                </a:ext>
              </a:extLst>
            </p:cNvPr>
            <p:cNvSpPr/>
            <p:nvPr/>
          </p:nvSpPr>
          <p:spPr>
            <a:xfrm>
              <a:off x="3798430" y="5322069"/>
              <a:ext cx="3227519" cy="100954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kumimoji="1" lang="ko-Kore-AU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C49B55F-8BC4-F014-8760-655D9C2F6CAD}"/>
              </a:ext>
            </a:extLst>
          </p:cNvPr>
          <p:cNvGrpSpPr/>
          <p:nvPr/>
        </p:nvGrpSpPr>
        <p:grpSpPr>
          <a:xfrm>
            <a:off x="3089240" y="1791505"/>
            <a:ext cx="728923" cy="4035335"/>
            <a:chOff x="3089240" y="1791505"/>
            <a:chExt cx="728923" cy="4035335"/>
          </a:xfrm>
        </p:grpSpPr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1B75478E-8E03-E8B6-7E94-8858347A8723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089240" y="3210299"/>
              <a:ext cx="373333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16BD3587-2D76-79BB-FFD6-E7E3AA1CFBE5}"/>
                </a:ext>
              </a:extLst>
            </p:cNvPr>
            <p:cNvGrpSpPr/>
            <p:nvPr/>
          </p:nvGrpSpPr>
          <p:grpSpPr>
            <a:xfrm>
              <a:off x="3089240" y="1791505"/>
              <a:ext cx="728923" cy="4035335"/>
              <a:chOff x="3089240" y="1791505"/>
              <a:chExt cx="728923" cy="4035335"/>
            </a:xfrm>
          </p:grpSpPr>
          <p:cxnSp>
            <p:nvCxnSpPr>
              <p:cNvPr id="25" name="꺾인 연결선[E] 24">
                <a:extLst>
                  <a:ext uri="{FF2B5EF4-FFF2-40B4-BE49-F238E27FC236}">
                    <a16:creationId xmlns:a16="http://schemas.microsoft.com/office/drawing/2014/main" id="{E29BFB8E-5137-FBA4-02E5-622B374A5797}"/>
                  </a:ext>
                </a:extLst>
              </p:cNvPr>
              <p:cNvCxnSpPr>
                <a:cxnSpLocks/>
                <a:stCxn id="2" idx="3"/>
                <a:endCxn id="12" idx="1"/>
              </p:cNvCxnSpPr>
              <p:nvPr/>
            </p:nvCxnSpPr>
            <p:spPr>
              <a:xfrm>
                <a:off x="3089240" y="1791507"/>
                <a:ext cx="720987" cy="1371118"/>
              </a:xfrm>
              <a:prstGeom prst="bentConnector3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꺾인 연결선[E] 27">
                <a:extLst>
                  <a:ext uri="{FF2B5EF4-FFF2-40B4-BE49-F238E27FC236}">
                    <a16:creationId xmlns:a16="http://schemas.microsoft.com/office/drawing/2014/main" id="{76FB4139-B904-6538-945E-40964E5F563F}"/>
                  </a:ext>
                </a:extLst>
              </p:cNvPr>
              <p:cNvCxnSpPr>
                <a:cxnSpLocks/>
                <a:stCxn id="2" idx="3"/>
                <a:endCxn id="13" idx="1"/>
              </p:cNvCxnSpPr>
              <p:nvPr/>
            </p:nvCxnSpPr>
            <p:spPr>
              <a:xfrm>
                <a:off x="3089240" y="1791507"/>
                <a:ext cx="709191" cy="2721817"/>
              </a:xfrm>
              <a:prstGeom prst="bentConnector3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꺾인 연결선[E] 68">
                <a:extLst>
                  <a:ext uri="{FF2B5EF4-FFF2-40B4-BE49-F238E27FC236}">
                    <a16:creationId xmlns:a16="http://schemas.microsoft.com/office/drawing/2014/main" id="{0B29F108-339E-F62E-7C03-E6B45205D53D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>
                <a:off x="3452250" y="1791505"/>
                <a:ext cx="365913" cy="2"/>
              </a:xfrm>
              <a:prstGeom prst="bentConnector3">
                <a:avLst>
                  <a:gd name="adj1" fmla="val 50000"/>
                </a:avLst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꺾인 연결선[E] 101">
                <a:extLst>
                  <a:ext uri="{FF2B5EF4-FFF2-40B4-BE49-F238E27FC236}">
                    <a16:creationId xmlns:a16="http://schemas.microsoft.com/office/drawing/2014/main" id="{2AD5DAFF-AD68-C47E-7071-6193730BE914}"/>
                  </a:ext>
                </a:extLst>
              </p:cNvPr>
              <p:cNvCxnSpPr>
                <a:cxnSpLocks/>
                <a:stCxn id="2" idx="3"/>
                <a:endCxn id="96" idx="1"/>
              </p:cNvCxnSpPr>
              <p:nvPr/>
            </p:nvCxnSpPr>
            <p:spPr>
              <a:xfrm>
                <a:off x="3089240" y="1791507"/>
                <a:ext cx="709190" cy="4035333"/>
              </a:xfrm>
              <a:prstGeom prst="bentConnector3">
                <a:avLst>
                  <a:gd name="adj1" fmla="val 50000"/>
                </a:avLst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CEABA0C-CD3D-3EDF-881C-B85ABC74BFD0}"/>
              </a:ext>
            </a:extLst>
          </p:cNvPr>
          <p:cNvGrpSpPr/>
          <p:nvPr/>
        </p:nvGrpSpPr>
        <p:grpSpPr>
          <a:xfrm>
            <a:off x="7025949" y="1791507"/>
            <a:ext cx="891533" cy="4035333"/>
            <a:chOff x="7025949" y="1791507"/>
            <a:chExt cx="891533" cy="4035333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EB0178C-11AD-1B17-1966-F8D8F7DD7B65}"/>
                </a:ext>
              </a:extLst>
            </p:cNvPr>
            <p:cNvGrpSpPr/>
            <p:nvPr/>
          </p:nvGrpSpPr>
          <p:grpSpPr>
            <a:xfrm>
              <a:off x="7025950" y="1791507"/>
              <a:ext cx="891532" cy="2721817"/>
              <a:chOff x="7025950" y="1791507"/>
              <a:chExt cx="891532" cy="2721817"/>
            </a:xfrm>
          </p:grpSpPr>
          <p:cxnSp>
            <p:nvCxnSpPr>
              <p:cNvPr id="37" name="꺾인 연결선[E] 36">
                <a:extLst>
                  <a:ext uri="{FF2B5EF4-FFF2-40B4-BE49-F238E27FC236}">
                    <a16:creationId xmlns:a16="http://schemas.microsoft.com/office/drawing/2014/main" id="{130B0E6A-8732-A19E-E0E6-FAEF8D85048D}"/>
                  </a:ext>
                </a:extLst>
              </p:cNvPr>
              <p:cNvCxnSpPr>
                <a:cxnSpLocks/>
                <a:stCxn id="6" idx="3"/>
                <a:endCxn id="16" idx="1"/>
              </p:cNvCxnSpPr>
              <p:nvPr/>
            </p:nvCxnSpPr>
            <p:spPr>
              <a:xfrm>
                <a:off x="7045682" y="1791507"/>
                <a:ext cx="871800" cy="12700"/>
              </a:xfrm>
              <a:prstGeom prst="bentConnector3">
                <a:avLst>
                  <a:gd name="adj1" fmla="val 50000"/>
                </a:avLst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꺾인 연결선[E] 39">
                <a:extLst>
                  <a:ext uri="{FF2B5EF4-FFF2-40B4-BE49-F238E27FC236}">
                    <a16:creationId xmlns:a16="http://schemas.microsoft.com/office/drawing/2014/main" id="{75BF1239-EA6F-DCA5-6F25-4ACCD4E20169}"/>
                  </a:ext>
                </a:extLst>
              </p:cNvPr>
              <p:cNvCxnSpPr>
                <a:cxnSpLocks/>
                <a:stCxn id="12" idx="3"/>
                <a:endCxn id="16" idx="1"/>
              </p:cNvCxnSpPr>
              <p:nvPr/>
            </p:nvCxnSpPr>
            <p:spPr>
              <a:xfrm flipV="1">
                <a:off x="7037746" y="1791507"/>
                <a:ext cx="879736" cy="1371118"/>
              </a:xfrm>
              <a:prstGeom prst="bentConnector3">
                <a:avLst>
                  <a:gd name="adj1" fmla="val 50000"/>
                </a:avLst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꺾인 연결선[E] 43">
                <a:extLst>
                  <a:ext uri="{FF2B5EF4-FFF2-40B4-BE49-F238E27FC236}">
                    <a16:creationId xmlns:a16="http://schemas.microsoft.com/office/drawing/2014/main" id="{C026F622-0EAB-6D79-4912-8E72CABD5B64}"/>
                  </a:ext>
                </a:extLst>
              </p:cNvPr>
              <p:cNvCxnSpPr>
                <a:cxnSpLocks/>
                <a:stCxn id="13" idx="3"/>
                <a:endCxn id="16" idx="1"/>
              </p:cNvCxnSpPr>
              <p:nvPr/>
            </p:nvCxnSpPr>
            <p:spPr>
              <a:xfrm flipV="1">
                <a:off x="7025950" y="1791507"/>
                <a:ext cx="891532" cy="2721817"/>
              </a:xfrm>
              <a:prstGeom prst="bentConnector3">
                <a:avLst>
                  <a:gd name="adj1" fmla="val 50000"/>
                </a:avLst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꺾인 연결선[E] 105">
              <a:extLst>
                <a:ext uri="{FF2B5EF4-FFF2-40B4-BE49-F238E27FC236}">
                  <a16:creationId xmlns:a16="http://schemas.microsoft.com/office/drawing/2014/main" id="{E376C64F-4030-666E-6C30-D0C7F4EC957B}"/>
                </a:ext>
              </a:extLst>
            </p:cNvPr>
            <p:cNvCxnSpPr>
              <a:cxnSpLocks/>
              <a:stCxn id="96" idx="3"/>
              <a:endCxn id="16" idx="1"/>
            </p:cNvCxnSpPr>
            <p:nvPr/>
          </p:nvCxnSpPr>
          <p:spPr>
            <a:xfrm flipV="1">
              <a:off x="7025949" y="1791507"/>
              <a:ext cx="891533" cy="4035333"/>
            </a:xfrm>
            <a:prstGeom prst="bentConnector3">
              <a:avLst>
                <a:gd name="adj1" fmla="val 50000"/>
              </a:avLst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90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– Lagging features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CD1EFE-3DCE-C8B9-5004-B8D8B54A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71" y="981895"/>
            <a:ext cx="4891871" cy="58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6D340A8-0824-C6CF-86AE-93DFE06C7383}"/>
              </a:ext>
            </a:extLst>
          </p:cNvPr>
          <p:cNvSpPr/>
          <p:nvPr/>
        </p:nvSpPr>
        <p:spPr>
          <a:xfrm>
            <a:off x="5858038" y="1286524"/>
            <a:ext cx="5791876" cy="460620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“lag” is a </a:t>
            </a: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amount (day) of passing time</a:t>
            </a: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</a:t>
            </a: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STRONG </a:t>
            </a: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between the present value and lag values even </a:t>
            </a: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lag 48 </a:t>
            </a: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(i.e. values from 48 days before)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AUTOCORRELATION </a:t>
            </a: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present in the data.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means </a:t>
            </a: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values have a very strong influence</a:t>
            </a: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current value.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seasonality is observed. </a:t>
            </a:r>
          </a:p>
        </p:txBody>
      </p:sp>
    </p:spTree>
    <p:extLst>
      <p:ext uri="{BB962C8B-B14F-4D97-AF65-F5344CB8AC3E}">
        <p14:creationId xmlns:p14="http://schemas.microsoft.com/office/powerpoint/2010/main" val="401793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– Nonlinear model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316A5FE6-1455-F8F0-AD69-185FE9E9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34" y="1839742"/>
            <a:ext cx="5524244" cy="31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01E96-F78F-9C6F-B84D-B5CD783D59E6}"/>
              </a:ext>
            </a:extLst>
          </p:cNvPr>
          <p:cNvSpPr txBox="1"/>
          <p:nvPr/>
        </p:nvSpPr>
        <p:spPr>
          <a:xfrm>
            <a:off x="7174691" y="1279912"/>
            <a:ext cx="418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2-Years Forecast</a:t>
            </a:r>
            <a:endParaRPr kumimoji="1" lang="ko-Kore-AU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5A97F-1172-9D62-E3EF-01EAA994BD7D}"/>
              </a:ext>
            </a:extLst>
          </p:cNvPr>
          <p:cNvSpPr txBox="1"/>
          <p:nvPr/>
        </p:nvSpPr>
        <p:spPr>
          <a:xfrm>
            <a:off x="1428191" y="1310690"/>
            <a:ext cx="422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Linear Regression </a:t>
            </a:r>
            <a:r>
              <a:rPr kumimoji="1" lang="en-AU" altLang="ko-Kore-AU" sz="1800" b="1" dirty="0">
                <a:latin typeface="Arial" panose="020B0604020202020204" pitchFamily="34" charset="0"/>
                <a:cs typeface="Arial" panose="020B0604020202020204" pitchFamily="34" charset="0"/>
              </a:rPr>
              <a:t>2-Years Forecast</a:t>
            </a:r>
            <a:endParaRPr kumimoji="1" lang="ko-Kore-AU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A14577A-9231-153F-CCDC-467E0986C75F}"/>
              </a:ext>
            </a:extLst>
          </p:cNvPr>
          <p:cNvSpPr/>
          <p:nvPr/>
        </p:nvSpPr>
        <p:spPr>
          <a:xfrm>
            <a:off x="7826431" y="5095760"/>
            <a:ext cx="2885744" cy="9646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TRAIN RMSE: 7.94 </a:t>
            </a:r>
          </a:p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TEST RMSE: 225.56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11993FC-0E5D-90B5-CC80-673428E340D7}"/>
              </a:ext>
            </a:extLst>
          </p:cNvPr>
          <p:cNvSpPr/>
          <p:nvPr/>
        </p:nvSpPr>
        <p:spPr>
          <a:xfrm>
            <a:off x="2096785" y="5170675"/>
            <a:ext cx="2885744" cy="9646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TRAIN RMSE: 36.90 </a:t>
            </a:r>
          </a:p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TEST RMSE: 85.61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34F798-0A5D-CAC0-B3D2-CDCE90A3E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807" y="2002536"/>
            <a:ext cx="5524244" cy="297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A21925-1F51-72BC-4FA0-74598E292F5A}"/>
              </a:ext>
            </a:extLst>
          </p:cNvPr>
          <p:cNvSpPr/>
          <p:nvPr/>
        </p:nvSpPr>
        <p:spPr>
          <a:xfrm>
            <a:off x="7894754" y="1880581"/>
            <a:ext cx="2090494" cy="321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DB3A6E1-CDB6-5494-32BB-565641B20093}"/>
              </a:ext>
            </a:extLst>
          </p:cNvPr>
          <p:cNvSpPr/>
          <p:nvPr/>
        </p:nvSpPr>
        <p:spPr>
          <a:xfrm>
            <a:off x="2274642" y="1692108"/>
            <a:ext cx="2090494" cy="321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3319D0-4192-9E14-ADAD-1EB8C0450586}"/>
              </a:ext>
            </a:extLst>
          </p:cNvPr>
          <p:cNvSpPr/>
          <p:nvPr/>
        </p:nvSpPr>
        <p:spPr>
          <a:xfrm>
            <a:off x="6424112" y="3374159"/>
            <a:ext cx="641603" cy="596256"/>
          </a:xfrm>
          <a:prstGeom prst="ellipse">
            <a:avLst/>
          </a:prstGeom>
          <a:solidFill>
            <a:schemeClr val="bg1">
              <a:alpha val="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AU" altLang="en-US"/>
          </a:p>
        </p:txBody>
      </p:sp>
    </p:spTree>
    <p:extLst>
      <p:ext uri="{BB962C8B-B14F-4D97-AF65-F5344CB8AC3E}">
        <p14:creationId xmlns:p14="http://schemas.microsoft.com/office/powerpoint/2010/main" val="375386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– HYBRID MODEL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316A5FE6-1455-F8F0-AD69-185FE9E9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34" y="1839742"/>
            <a:ext cx="5524244" cy="31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01E96-F78F-9C6F-B84D-B5CD783D59E6}"/>
              </a:ext>
            </a:extLst>
          </p:cNvPr>
          <p:cNvSpPr txBox="1"/>
          <p:nvPr/>
        </p:nvSpPr>
        <p:spPr>
          <a:xfrm>
            <a:off x="7547164" y="1287043"/>
            <a:ext cx="3283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LR + RF 2-Years Forecast</a:t>
            </a:r>
            <a:endParaRPr kumimoji="1" lang="ko-Kore-AU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5A97F-1172-9D62-E3EF-01EAA994BD7D}"/>
              </a:ext>
            </a:extLst>
          </p:cNvPr>
          <p:cNvSpPr txBox="1"/>
          <p:nvPr/>
        </p:nvSpPr>
        <p:spPr>
          <a:xfrm>
            <a:off x="1428191" y="1310690"/>
            <a:ext cx="422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Linear Regression </a:t>
            </a:r>
            <a:r>
              <a:rPr kumimoji="1" lang="en-AU" altLang="ko-Kore-AU" sz="1800" b="1" dirty="0">
                <a:latin typeface="Arial" panose="020B0604020202020204" pitchFamily="34" charset="0"/>
                <a:cs typeface="Arial" panose="020B0604020202020204" pitchFamily="34" charset="0"/>
              </a:rPr>
              <a:t>2-Years Forecast</a:t>
            </a:r>
            <a:endParaRPr kumimoji="1" lang="ko-Kore-AU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A14577A-9231-153F-CCDC-467E0986C75F}"/>
              </a:ext>
            </a:extLst>
          </p:cNvPr>
          <p:cNvSpPr/>
          <p:nvPr/>
        </p:nvSpPr>
        <p:spPr>
          <a:xfrm>
            <a:off x="7826431" y="5095760"/>
            <a:ext cx="2885744" cy="9646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TRAIN RMSE: - </a:t>
            </a:r>
          </a:p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TEST RMSE: 81.24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11993FC-0E5D-90B5-CC80-673428E340D7}"/>
              </a:ext>
            </a:extLst>
          </p:cNvPr>
          <p:cNvSpPr/>
          <p:nvPr/>
        </p:nvSpPr>
        <p:spPr>
          <a:xfrm>
            <a:off x="2096785" y="5170675"/>
            <a:ext cx="2885744" cy="9646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TRAIN RMSE: 36.90 </a:t>
            </a:r>
          </a:p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TEST RMSE: 85.61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A21925-1F51-72BC-4FA0-74598E292F5A}"/>
              </a:ext>
            </a:extLst>
          </p:cNvPr>
          <p:cNvSpPr/>
          <p:nvPr/>
        </p:nvSpPr>
        <p:spPr>
          <a:xfrm>
            <a:off x="7894754" y="1880581"/>
            <a:ext cx="2090494" cy="321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DB3A6E1-CDB6-5494-32BB-565641B20093}"/>
              </a:ext>
            </a:extLst>
          </p:cNvPr>
          <p:cNvSpPr/>
          <p:nvPr/>
        </p:nvSpPr>
        <p:spPr>
          <a:xfrm>
            <a:off x="2274642" y="1692108"/>
            <a:ext cx="2090494" cy="321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D41A13F-4822-62B9-374A-78ABC767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76" y="1830238"/>
            <a:ext cx="5524244" cy="31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D63BE40-9A7B-A0B7-1A8F-CD0544478C77}"/>
              </a:ext>
            </a:extLst>
          </p:cNvPr>
          <p:cNvSpPr/>
          <p:nvPr/>
        </p:nvSpPr>
        <p:spPr>
          <a:xfrm>
            <a:off x="7894754" y="1783867"/>
            <a:ext cx="2090494" cy="321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78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– deep learning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1E96-F78F-9C6F-B84D-B5CD783D59E6}"/>
              </a:ext>
            </a:extLst>
          </p:cNvPr>
          <p:cNvSpPr txBox="1"/>
          <p:nvPr/>
        </p:nvSpPr>
        <p:spPr>
          <a:xfrm>
            <a:off x="1934328" y="1410506"/>
            <a:ext cx="3283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LR + RF 2-Years Forecast</a:t>
            </a:r>
            <a:endParaRPr kumimoji="1" lang="ko-Kore-AU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A14577A-9231-153F-CCDC-467E0986C75F}"/>
              </a:ext>
            </a:extLst>
          </p:cNvPr>
          <p:cNvSpPr/>
          <p:nvPr/>
        </p:nvSpPr>
        <p:spPr>
          <a:xfrm>
            <a:off x="2133220" y="5226125"/>
            <a:ext cx="2885744" cy="9646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TRAIN RMSE: - </a:t>
            </a:r>
          </a:p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TEST RMSE: 81.24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11993FC-0E5D-90B5-CC80-673428E340D7}"/>
              </a:ext>
            </a:extLst>
          </p:cNvPr>
          <p:cNvSpPr/>
          <p:nvPr/>
        </p:nvSpPr>
        <p:spPr>
          <a:xfrm>
            <a:off x="7872776" y="5226125"/>
            <a:ext cx="2885744" cy="9646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TRAIN RMSE: 24.55 </a:t>
            </a:r>
          </a:p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TEST RMSE: 84.52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A21925-1F51-72BC-4FA0-74598E292F5A}"/>
              </a:ext>
            </a:extLst>
          </p:cNvPr>
          <p:cNvSpPr/>
          <p:nvPr/>
        </p:nvSpPr>
        <p:spPr>
          <a:xfrm>
            <a:off x="2201543" y="2010946"/>
            <a:ext cx="2090494" cy="321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D41A13F-4822-62B9-374A-78ABC767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5" y="1960603"/>
            <a:ext cx="5524244" cy="31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BF5AA23-F6AF-A8A6-2418-3DD76597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21" y="2194560"/>
            <a:ext cx="5524243" cy="290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5AB90A0-E43D-5403-B6DB-7F08F6A77882}"/>
              </a:ext>
            </a:extLst>
          </p:cNvPr>
          <p:cNvSpPr/>
          <p:nvPr/>
        </p:nvSpPr>
        <p:spPr>
          <a:xfrm>
            <a:off x="2268808" y="1809054"/>
            <a:ext cx="2090494" cy="321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61808938-F785-EC2A-249D-5ABE6551BC75}"/>
              </a:ext>
            </a:extLst>
          </p:cNvPr>
          <p:cNvSpPr/>
          <p:nvPr/>
        </p:nvSpPr>
        <p:spPr>
          <a:xfrm>
            <a:off x="7995095" y="2010946"/>
            <a:ext cx="2090494" cy="321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077C6-B865-292F-6677-B906C423FD5B}"/>
              </a:ext>
            </a:extLst>
          </p:cNvPr>
          <p:cNvSpPr txBox="1"/>
          <p:nvPr/>
        </p:nvSpPr>
        <p:spPr>
          <a:xfrm>
            <a:off x="6765941" y="1361346"/>
            <a:ext cx="5098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Multi-Layer Perceptron 2-Years Forecast</a:t>
            </a:r>
            <a:endParaRPr kumimoji="1" lang="ko-Kore-AU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RESULTS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AB9938A7-B69D-BAC4-48C6-90614CED61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676457"/>
              </p:ext>
            </p:extLst>
          </p:nvPr>
        </p:nvGraphicFramePr>
        <p:xfrm>
          <a:off x="171798" y="904114"/>
          <a:ext cx="11848402" cy="5460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3EB6142D-0AD2-72DF-3258-04531DC2EE30}"/>
              </a:ext>
            </a:extLst>
          </p:cNvPr>
          <p:cNvSpPr/>
          <p:nvPr/>
        </p:nvSpPr>
        <p:spPr>
          <a:xfrm>
            <a:off x="8193543" y="5217700"/>
            <a:ext cx="784558" cy="755980"/>
          </a:xfrm>
          <a:prstGeom prst="ellipse">
            <a:avLst/>
          </a:prstGeom>
          <a:solidFill>
            <a:schemeClr val="bg1">
              <a:alpha val="0"/>
            </a:schemeClr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AU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6056CBB-FDFB-14A3-BB7B-8B3EB0094D20}"/>
              </a:ext>
            </a:extLst>
          </p:cNvPr>
          <p:cNvSpPr/>
          <p:nvPr/>
        </p:nvSpPr>
        <p:spPr>
          <a:xfrm>
            <a:off x="10068063" y="5217700"/>
            <a:ext cx="784558" cy="755980"/>
          </a:xfrm>
          <a:prstGeom prst="ellipse">
            <a:avLst/>
          </a:prstGeom>
          <a:solidFill>
            <a:schemeClr val="bg1">
              <a:alpha val="0"/>
            </a:schemeClr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AU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3A5D0-AEBA-C4AD-B8D5-27F056BD3198}"/>
              </a:ext>
            </a:extLst>
          </p:cNvPr>
          <p:cNvSpPr txBox="1"/>
          <p:nvPr/>
        </p:nvSpPr>
        <p:spPr>
          <a:xfrm>
            <a:off x="7695385" y="2736441"/>
            <a:ext cx="2696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AU" altLang="ko-Kore-AU" sz="1600" b="1" dirty="0">
                <a:latin typeface="Arial" panose="020B0604020202020204" pitchFamily="34" charset="0"/>
                <a:cs typeface="Arial" panose="020B0604020202020204" pitchFamily="34" charset="0"/>
              </a:rPr>
              <a:t>BEST OVERALL MODELS</a:t>
            </a:r>
          </a:p>
          <a:p>
            <a:pPr algn="ctr"/>
            <a:r>
              <a:rPr kumimoji="1" lang="en-AU" altLang="ko-Kore-AU" sz="1600" b="1" dirty="0">
                <a:latin typeface="Arial" panose="020B0604020202020204" pitchFamily="34" charset="0"/>
                <a:cs typeface="Arial" panose="020B0604020202020204" pitchFamily="34" charset="0"/>
              </a:rPr>
              <a:t>(AVG. ERROR 1%)</a:t>
            </a:r>
            <a:endParaRPr kumimoji="1" lang="ko-Kore-AU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BBC007-A00E-2776-5366-14F1D14D0CC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043416" y="3364566"/>
            <a:ext cx="1139543" cy="1963845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07B276-54D8-843C-CEF5-047834B5D461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8585822" y="3364564"/>
            <a:ext cx="457593" cy="1853136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71EE85-199D-05E4-86A9-8BDF24B363BE}"/>
              </a:ext>
            </a:extLst>
          </p:cNvPr>
          <p:cNvSpPr txBox="1"/>
          <p:nvPr/>
        </p:nvSpPr>
        <p:spPr>
          <a:xfrm>
            <a:off x="43343" y="956817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AU" altLang="ko-Kore-A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</a:t>
            </a:r>
            <a:endParaRPr kumimoji="1" lang="ko-Kore-AU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071A68-4D5E-FD7B-BF61-AC8947A8C1CD}"/>
              </a:ext>
            </a:extLst>
          </p:cNvPr>
          <p:cNvGrpSpPr/>
          <p:nvPr/>
        </p:nvGrpSpPr>
        <p:grpSpPr>
          <a:xfrm>
            <a:off x="344015" y="1178639"/>
            <a:ext cx="11508609" cy="1318530"/>
            <a:chOff x="344015" y="1178639"/>
            <a:chExt cx="11508609" cy="13185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A375E2-E279-225B-74D5-7165114C6C72}"/>
                </a:ext>
              </a:extLst>
            </p:cNvPr>
            <p:cNvSpPr txBox="1"/>
            <p:nvPr/>
          </p:nvSpPr>
          <p:spPr>
            <a:xfrm>
              <a:off x="524065" y="1276973"/>
              <a:ext cx="11328559" cy="1166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2000" dirty="0">
                  <a:latin typeface="Arial" panose="020B0604020202020204" pitchFamily="34" charset="0"/>
                  <a:cs typeface="Arial" panose="020B0604020202020204" pitchFamily="34" charset="0"/>
                </a:rPr>
                <a:t>Final Model:</a:t>
              </a:r>
              <a:r>
                <a:rPr kumimoji="1" lang="en-AU" altLang="ko-Kore-AU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LR + RF Hybrid Model (average error ~1%).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  <a:r>
                <a:rPr kumimoji="1" lang="en-AU" altLang="ko-Kore-AU" sz="2000" dirty="0">
                  <a:latin typeface="Arial" panose="020B0604020202020204" pitchFamily="34" charset="0"/>
                  <a:cs typeface="Arial" panose="020B0604020202020204" pitchFamily="34" charset="0"/>
                </a:rPr>
                <a:t> for automatically gathering data and building the model </a:t>
              </a:r>
              <a:r>
                <a:rPr kumimoji="1" lang="en-AU" altLang="ko-Kore-AU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available on GitHub</a:t>
              </a:r>
              <a:r>
                <a:rPr kumimoji="1" lang="en-AU" altLang="ko-Kore-AU" sz="20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en-AU" altLang="ko-Kore-AU" sz="2000" dirty="0">
                  <a:latin typeface="Arial" panose="020B0604020202020204" pitchFamily="34" charset="0"/>
                  <a:cs typeface="Arial" panose="020B0604020202020204" pitchFamily="34" charset="0"/>
                </a:rPr>
                <a:t>Requires </a:t>
              </a:r>
              <a:r>
                <a:rPr kumimoji="1" lang="en-AU" altLang="ko-Kore-AU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FURTHER FINE TUNING</a:t>
              </a: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D8B5C8C2-AE4B-BBFD-9EBE-18527EA907D5}"/>
                </a:ext>
              </a:extLst>
            </p:cNvPr>
            <p:cNvSpPr/>
            <p:nvPr/>
          </p:nvSpPr>
          <p:spPr>
            <a:xfrm>
              <a:off x="344015" y="1178639"/>
              <a:ext cx="11425731" cy="131853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DB0BB6-2A08-F99E-C8AD-5921F9CDF94D}"/>
              </a:ext>
            </a:extLst>
          </p:cNvPr>
          <p:cNvSpPr txBox="1"/>
          <p:nvPr/>
        </p:nvSpPr>
        <p:spPr>
          <a:xfrm>
            <a:off x="422254" y="2478417"/>
            <a:ext cx="5054681" cy="449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AU" altLang="ko-Kore-AU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For our stakeholders (retail investors):</a:t>
            </a:r>
          </a:p>
          <a:p>
            <a:pPr>
              <a:lnSpc>
                <a:spcPct val="120000"/>
              </a:lnSpc>
            </a:pPr>
            <a:endParaRPr kumimoji="1" lang="en-AU" altLang="ko-Kore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During late 2018 – early 2019 there was a 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steep fall </a:t>
            </a: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in stock price from 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~2600 </a:t>
            </a: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~2400 </a:t>
            </a: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but the market 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recovered </a:t>
            </a: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back to its original position within a couple of months.</a:t>
            </a:r>
          </a:p>
          <a:p>
            <a:pPr>
              <a:lnSpc>
                <a:spcPct val="120000"/>
              </a:lnSpc>
            </a:pPr>
            <a:endParaRPr kumimoji="1" lang="en-AU" altLang="ko-Kore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PERFECT OPPORTUNITY TO </a:t>
            </a:r>
          </a:p>
          <a:p>
            <a:pPr algn="ctr">
              <a:lnSpc>
                <a:spcPct val="120000"/>
              </a:lnSpc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BUY LOW </a:t>
            </a: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1" lang="en-AU" altLang="ko-Kore-AU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SELL HIGH!!</a:t>
            </a:r>
          </a:p>
          <a:p>
            <a:pPr>
              <a:lnSpc>
                <a:spcPct val="120000"/>
              </a:lnSpc>
            </a:pPr>
            <a:endParaRPr kumimoji="1" lang="en-AU" altLang="ko-Kore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AU" altLang="ko-Kore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CB8DF65-5964-73CA-5317-F2A34662B4B1}"/>
              </a:ext>
            </a:extLst>
          </p:cNvPr>
          <p:cNvSpPr/>
          <p:nvPr/>
        </p:nvSpPr>
        <p:spPr>
          <a:xfrm>
            <a:off x="328140" y="3109318"/>
            <a:ext cx="5148796" cy="312662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EABE21FB-1AA9-F871-7AAD-947F407865DD}"/>
              </a:ext>
            </a:extLst>
          </p:cNvPr>
          <p:cNvSpPr/>
          <p:nvPr/>
        </p:nvSpPr>
        <p:spPr>
          <a:xfrm>
            <a:off x="5571049" y="4114057"/>
            <a:ext cx="787400" cy="668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AU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FFBF3-1857-4247-182D-84B878909F48}"/>
              </a:ext>
            </a:extLst>
          </p:cNvPr>
          <p:cNvSpPr txBox="1"/>
          <p:nvPr/>
        </p:nvSpPr>
        <p:spPr>
          <a:xfrm>
            <a:off x="6563225" y="3170487"/>
            <a:ext cx="5054681" cy="227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Simple Forecast: No Increase</a:t>
            </a:r>
          </a:p>
          <a:p>
            <a:pPr algn="ctr">
              <a:lnSpc>
                <a:spcPct val="120000"/>
              </a:lnSpc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NO GAIN</a:t>
            </a:r>
          </a:p>
          <a:p>
            <a:pPr algn="ctr">
              <a:lnSpc>
                <a:spcPct val="120000"/>
              </a:lnSpc>
            </a:pPr>
            <a:endParaRPr kumimoji="1" lang="en-AU" altLang="ko-Kore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kumimoji="1" lang="en-AU" altLang="ko-Kore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kumimoji="1" lang="en-AU" altLang="ko-Kore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AU" altLang="ko-Kore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0A50F0C-EF59-7D53-105D-2850F9E11B19}"/>
              </a:ext>
            </a:extLst>
          </p:cNvPr>
          <p:cNvSpPr/>
          <p:nvPr/>
        </p:nvSpPr>
        <p:spPr>
          <a:xfrm>
            <a:off x="7101965" y="4846511"/>
            <a:ext cx="4293131" cy="8791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GAIN OF +10% RETURN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9C9592-6F60-11AE-AD64-4609985B7D21}"/>
              </a:ext>
            </a:extLst>
          </p:cNvPr>
          <p:cNvSpPr txBox="1"/>
          <p:nvPr/>
        </p:nvSpPr>
        <p:spPr>
          <a:xfrm>
            <a:off x="5886355" y="4394049"/>
            <a:ext cx="6608232" cy="427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Our Forecast: 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STEEP INCREASE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6FDCFF-BD50-D5C0-2238-314A718CE797}"/>
              </a:ext>
            </a:extLst>
          </p:cNvPr>
          <p:cNvSpPr txBox="1"/>
          <p:nvPr/>
        </p:nvSpPr>
        <p:spPr>
          <a:xfrm>
            <a:off x="1024467" y="6434901"/>
            <a:ext cx="11065722" cy="427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AU" altLang="ko-Kore-A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comparison, you will earn </a:t>
            </a:r>
            <a:r>
              <a:rPr kumimoji="1" lang="en-AU" altLang="ko-Kore-A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$14</a:t>
            </a:r>
            <a:r>
              <a:rPr kumimoji="1" lang="en-AU" altLang="ko-Kore-A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a 30-day term deposit of $10,000 (1.7% </a:t>
            </a:r>
            <a:r>
              <a:rPr kumimoji="1" lang="en-AU" altLang="ko-Kore-A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p.a</a:t>
            </a:r>
            <a:r>
              <a:rPr kumimoji="1" lang="en-AU" altLang="ko-Kore-A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kumimoji="1" lang="en-AU" altLang="ko-Kore-A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EA6BAF-23DA-AE11-D19E-C027701EEAB6}"/>
              </a:ext>
            </a:extLst>
          </p:cNvPr>
          <p:cNvSpPr txBox="1"/>
          <p:nvPr/>
        </p:nvSpPr>
        <p:spPr>
          <a:xfrm>
            <a:off x="5954426" y="5742021"/>
            <a:ext cx="6608232" cy="427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$10,000 Investment ☛ 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$1,000 PROFIT</a:t>
            </a:r>
          </a:p>
        </p:txBody>
      </p:sp>
    </p:spTree>
    <p:extLst>
      <p:ext uri="{BB962C8B-B14F-4D97-AF65-F5344CB8AC3E}">
        <p14:creationId xmlns:p14="http://schemas.microsoft.com/office/powerpoint/2010/main" val="44795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3" grpId="0"/>
      <p:bldP spid="14" grpId="0" animBg="1"/>
      <p:bldP spid="18" grpId="0"/>
      <p:bldP spid="20" grpId="0"/>
      <p:bldP spid="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GOING FORWARD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8" name="Picture 8" descr="Software Development Clipart Software Code - Software Black And White Png,  Transparent Png , Transparent Png Image - PNGitem">
            <a:extLst>
              <a:ext uri="{FF2B5EF4-FFF2-40B4-BE49-F238E27FC236}">
                <a16:creationId xmlns:a16="http://schemas.microsoft.com/office/drawing/2014/main" id="{9DC27403-47A7-6C80-EE62-CFD738CF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9" y="2077479"/>
            <a:ext cx="2379571" cy="24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9498DC-C169-30E3-D7E4-0805227E9A59}"/>
              </a:ext>
            </a:extLst>
          </p:cNvPr>
          <p:cNvSpPr txBox="1"/>
          <p:nvPr/>
        </p:nvSpPr>
        <p:spPr>
          <a:xfrm>
            <a:off x="767011" y="1369587"/>
            <a:ext cx="2242544" cy="42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4FEC75-5214-4A18-8F36-F48988593CC8}"/>
              </a:ext>
            </a:extLst>
          </p:cNvPr>
          <p:cNvSpPr/>
          <p:nvPr/>
        </p:nvSpPr>
        <p:spPr>
          <a:xfrm>
            <a:off x="960188" y="5098222"/>
            <a:ext cx="1856191" cy="79336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15370" name="Picture 10" descr="Deployment - Free computer icons">
            <a:extLst>
              <a:ext uri="{FF2B5EF4-FFF2-40B4-BE49-F238E27FC236}">
                <a16:creationId xmlns:a16="http://schemas.microsoft.com/office/drawing/2014/main" id="{AC35C486-9A44-CF0C-0772-32B4570F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941" y="1965780"/>
            <a:ext cx="2738116" cy="265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43295-B9CE-E029-8F81-9978B9EDCAF1}"/>
              </a:ext>
            </a:extLst>
          </p:cNvPr>
          <p:cNvSpPr txBox="1"/>
          <p:nvPr/>
        </p:nvSpPr>
        <p:spPr>
          <a:xfrm>
            <a:off x="4974727" y="1369588"/>
            <a:ext cx="2242544" cy="42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369670C-55B3-84B6-6BA0-AA214090B6F7}"/>
              </a:ext>
            </a:extLst>
          </p:cNvPr>
          <p:cNvSpPr/>
          <p:nvPr/>
        </p:nvSpPr>
        <p:spPr>
          <a:xfrm>
            <a:off x="5167903" y="5040089"/>
            <a:ext cx="1856191" cy="79336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670F0-D56C-ED3A-04A3-182B7AC30ADD}"/>
              </a:ext>
            </a:extLst>
          </p:cNvPr>
          <p:cNvSpPr txBox="1"/>
          <p:nvPr/>
        </p:nvSpPr>
        <p:spPr>
          <a:xfrm>
            <a:off x="4762525" y="5880988"/>
            <a:ext cx="2738116" cy="42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WEB-BASED APP</a:t>
            </a: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B8E1F88-D4A0-DEE7-DE71-D02AADD75348}"/>
              </a:ext>
            </a:extLst>
          </p:cNvPr>
          <p:cNvSpPr/>
          <p:nvPr/>
        </p:nvSpPr>
        <p:spPr>
          <a:xfrm>
            <a:off x="8656455" y="5040089"/>
            <a:ext cx="3187139" cy="79336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RE-TRAIN MODEL (BI-ANNUALLY)</a:t>
            </a:r>
          </a:p>
        </p:txBody>
      </p:sp>
      <p:pic>
        <p:nvPicPr>
          <p:cNvPr id="15372" name="Picture 12" descr="Stock price - Free business and finance icons">
            <a:extLst>
              <a:ext uri="{FF2B5EF4-FFF2-40B4-BE49-F238E27FC236}">
                <a16:creationId xmlns:a16="http://schemas.microsoft.com/office/drawing/2014/main" id="{A81E9968-1973-2A26-3148-CD1A77218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928" y="2157925"/>
            <a:ext cx="2272194" cy="22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4B109E-5331-630A-8C5C-CC0C2FB8BB58}"/>
              </a:ext>
            </a:extLst>
          </p:cNvPr>
          <p:cNvSpPr txBox="1"/>
          <p:nvPr/>
        </p:nvSpPr>
        <p:spPr>
          <a:xfrm>
            <a:off x="9128555" y="1184920"/>
            <a:ext cx="2242544" cy="79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ONE-CLICK FORECAST</a:t>
            </a: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53ADC-369E-F05A-09DF-0C07F58F424B}"/>
              </a:ext>
            </a:extLst>
          </p:cNvPr>
          <p:cNvSpPr txBox="1"/>
          <p:nvPr/>
        </p:nvSpPr>
        <p:spPr>
          <a:xfrm>
            <a:off x="8945694" y="5817981"/>
            <a:ext cx="2738116" cy="42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BY THE DEVELOPER</a:t>
            </a:r>
            <a:endParaRPr kumimoji="1" lang="en-AU" altLang="ko-Kore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37997C3-4AB0-F40E-4AEF-4B074378CAA2}"/>
              </a:ext>
            </a:extLst>
          </p:cNvPr>
          <p:cNvCxnSpPr>
            <a:cxnSpLocks/>
            <a:stCxn id="15368" idx="3"/>
            <a:endCxn id="15370" idx="1"/>
          </p:cNvCxnSpPr>
          <p:nvPr/>
        </p:nvCxnSpPr>
        <p:spPr>
          <a:xfrm flipV="1">
            <a:off x="3078070" y="3294061"/>
            <a:ext cx="1648871" cy="1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3D6E6A5-4AA8-B45C-315A-D168335BA907}"/>
              </a:ext>
            </a:extLst>
          </p:cNvPr>
          <p:cNvCxnSpPr>
            <a:cxnSpLocks/>
            <a:endCxn id="15372" idx="1"/>
          </p:cNvCxnSpPr>
          <p:nvPr/>
        </p:nvCxnSpPr>
        <p:spPr>
          <a:xfrm flipV="1">
            <a:off x="7465057" y="3294022"/>
            <a:ext cx="1648871" cy="22436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4666A7FD-C000-DF6D-71E0-20517970DA27}"/>
              </a:ext>
            </a:extLst>
          </p:cNvPr>
          <p:cNvCxnSpPr>
            <a:cxnSpLocks/>
            <a:stCxn id="15368" idx="2"/>
            <a:endCxn id="6" idx="0"/>
          </p:cNvCxnSpPr>
          <p:nvPr/>
        </p:nvCxnSpPr>
        <p:spPr>
          <a:xfrm flipH="1">
            <a:off x="1888284" y="4510644"/>
            <a:ext cx="1" cy="58757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A8D8E6D-A42D-E981-E994-DDBFFBA5749E}"/>
              </a:ext>
            </a:extLst>
          </p:cNvPr>
          <p:cNvCxnSpPr>
            <a:cxnSpLocks/>
            <a:stCxn id="15370" idx="2"/>
            <a:endCxn id="8" idx="0"/>
          </p:cNvCxnSpPr>
          <p:nvPr/>
        </p:nvCxnSpPr>
        <p:spPr>
          <a:xfrm>
            <a:off x="6095999" y="4622341"/>
            <a:ext cx="0" cy="41774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39185423-5991-0DEB-74EB-72354FCD1327}"/>
              </a:ext>
            </a:extLst>
          </p:cNvPr>
          <p:cNvCxnSpPr>
            <a:cxnSpLocks/>
          </p:cNvCxnSpPr>
          <p:nvPr/>
        </p:nvCxnSpPr>
        <p:spPr>
          <a:xfrm>
            <a:off x="7373930" y="4122836"/>
            <a:ext cx="1311186" cy="1289198"/>
          </a:xfrm>
          <a:prstGeom prst="bentConnector3">
            <a:avLst>
              <a:gd name="adj1" fmla="val 50000"/>
            </a:avLst>
          </a:prstGeom>
          <a:ln w="444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13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36C167-9F52-563C-62DF-DE94E8E0F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864728"/>
            <a:ext cx="5670360" cy="5128544"/>
          </a:xfrm>
        </p:spPr>
        <p:txBody>
          <a:bodyPr anchor="ctr">
            <a:normAutofit/>
          </a:bodyPr>
          <a:lstStyle/>
          <a:p>
            <a:pPr algn="l"/>
            <a:r>
              <a:rPr kumimoji="1" lang="en-AU" altLang="ko-Kore-AU" sz="6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THANK YOU</a:t>
            </a:r>
            <a:endParaRPr kumimoji="1" lang="ko-Kore-AU" altLang="en-US" sz="6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FCA9E-15A5-437B-9F71-6FA5091EF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6015"/>
            <a:ext cx="0" cy="3145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5F7785-4545-4A24-9709-5B34B5748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112C5-5B62-CBEC-689A-2D0A334EA8B7}"/>
              </a:ext>
            </a:extLst>
          </p:cNvPr>
          <p:cNvSpPr txBox="1"/>
          <p:nvPr/>
        </p:nvSpPr>
        <p:spPr>
          <a:xfrm>
            <a:off x="896311" y="4252080"/>
            <a:ext cx="237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CHANG-JOON LEE</a:t>
            </a:r>
          </a:p>
          <a:p>
            <a:pPr algn="ctr"/>
            <a:endParaRPr kumimoji="1" lang="ko-Kore-AU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 descr="THE NEW LINKEDIN LOGO PNG 2022">
            <a:extLst>
              <a:ext uri="{FF2B5EF4-FFF2-40B4-BE49-F238E27FC236}">
                <a16:creationId xmlns:a16="http://schemas.microsoft.com/office/drawing/2014/main" id="{3679C514-CCD9-6487-8604-8D7B55C24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48" y="5168337"/>
            <a:ext cx="320041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Mail Png - Email Logo Png White, Transparent Png - 718x623(#478649) -  PngFind">
            <a:extLst>
              <a:ext uri="{FF2B5EF4-FFF2-40B4-BE49-F238E27FC236}">
                <a16:creationId xmlns:a16="http://schemas.microsoft.com/office/drawing/2014/main" id="{62A02D71-D4A4-BD3F-8532-DD426AE10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48" y="4792200"/>
            <a:ext cx="320042" cy="32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Github Logo - Free social media icons">
            <a:extLst>
              <a:ext uri="{FF2B5EF4-FFF2-40B4-BE49-F238E27FC236}">
                <a16:creationId xmlns:a16="http://schemas.microsoft.com/office/drawing/2014/main" id="{255F55D6-A11C-B5A3-9D19-0B24204DF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48" y="5544473"/>
            <a:ext cx="320041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New Medium 2020 Logo - News - Graphic Design Forum">
            <a:extLst>
              <a:ext uri="{FF2B5EF4-FFF2-40B4-BE49-F238E27FC236}">
                <a16:creationId xmlns:a16="http://schemas.microsoft.com/office/drawing/2014/main" id="{D20A80F0-A31D-6ACE-2F29-3F04656A5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48" y="5920609"/>
            <a:ext cx="320041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5A743-55D7-8196-6B98-3C29E53A66CE}"/>
              </a:ext>
            </a:extLst>
          </p:cNvPr>
          <p:cNvSpPr txBox="1"/>
          <p:nvPr/>
        </p:nvSpPr>
        <p:spPr>
          <a:xfrm>
            <a:off x="585655" y="4749001"/>
            <a:ext cx="343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ko-Kore-AU" b="1" dirty="0" err="1">
                <a:latin typeface="Arial" panose="020B0604020202020204" pitchFamily="34" charset="0"/>
                <a:cs typeface="Arial" panose="020B0604020202020204" pitchFamily="34" charset="0"/>
              </a:rPr>
              <a:t>chang-joon.lee@outlook.com</a:t>
            </a:r>
            <a:endParaRPr kumimoji="1" lang="en-AU" altLang="ko-Kore-A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ko-Kore-AU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EF708-0A15-3F66-EC68-321E7ABC17D0}"/>
              </a:ext>
            </a:extLst>
          </p:cNvPr>
          <p:cNvSpPr txBox="1"/>
          <p:nvPr/>
        </p:nvSpPr>
        <p:spPr>
          <a:xfrm>
            <a:off x="593820" y="5113754"/>
            <a:ext cx="391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ko-Kore-AU" b="1" dirty="0" err="1">
                <a:latin typeface="Arial" panose="020B0604020202020204" pitchFamily="34" charset="0"/>
                <a:cs typeface="Arial" panose="020B0604020202020204" pitchFamily="34" charset="0"/>
              </a:rPr>
              <a:t>linkedin.com</a:t>
            </a:r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/in/</a:t>
            </a:r>
            <a:r>
              <a:rPr kumimoji="1" lang="en-AU" altLang="ko-Kore-AU" b="1" dirty="0" err="1">
                <a:latin typeface="Arial" panose="020B0604020202020204" pitchFamily="34" charset="0"/>
                <a:cs typeface="Arial" panose="020B0604020202020204" pitchFamily="34" charset="0"/>
              </a:rPr>
              <a:t>chang</a:t>
            </a:r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en-AU" altLang="ko-Kore-AU" b="1" dirty="0" err="1">
                <a:latin typeface="Arial" panose="020B0604020202020204" pitchFamily="34" charset="0"/>
                <a:cs typeface="Arial" panose="020B0604020202020204" pitchFamily="34" charset="0"/>
              </a:rPr>
              <a:t>joon</a:t>
            </a:r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-lee</a:t>
            </a:r>
            <a:endParaRPr kumimoji="1" lang="ko-Kore-AU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26430-77AD-4775-59F4-0E97F9F87FF9}"/>
              </a:ext>
            </a:extLst>
          </p:cNvPr>
          <p:cNvSpPr txBox="1"/>
          <p:nvPr/>
        </p:nvSpPr>
        <p:spPr>
          <a:xfrm>
            <a:off x="593820" y="5510686"/>
            <a:ext cx="391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ko-Kore-AU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/oneway1225</a:t>
            </a:r>
            <a:endParaRPr kumimoji="1" lang="ko-Kore-AU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6ABED-6CE8-5CA5-8C6B-365DF0F3E73F}"/>
              </a:ext>
            </a:extLst>
          </p:cNvPr>
          <p:cNvSpPr txBox="1"/>
          <p:nvPr/>
        </p:nvSpPr>
        <p:spPr>
          <a:xfrm>
            <a:off x="594855" y="5901354"/>
            <a:ext cx="391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ko-Kore-AU" b="1" dirty="0" err="1">
                <a:latin typeface="Arial" panose="020B0604020202020204" pitchFamily="34" charset="0"/>
                <a:cs typeface="Arial" panose="020B0604020202020204" pitchFamily="34" charset="0"/>
              </a:rPr>
              <a:t>medium.com</a:t>
            </a:r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/@</a:t>
            </a:r>
            <a:r>
              <a:rPr kumimoji="1" lang="en-AU" altLang="ko-Kore-AU" b="1" dirty="0" err="1">
                <a:latin typeface="Arial" panose="020B0604020202020204" pitchFamily="34" charset="0"/>
                <a:cs typeface="Arial" panose="020B0604020202020204" pitchFamily="34" charset="0"/>
              </a:rPr>
              <a:t>cjlee</a:t>
            </a:r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-data</a:t>
            </a:r>
            <a:endParaRPr kumimoji="1" lang="ko-Kore-AU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68" name="Picture 32" descr="LET'S CONNECT — Natalie Louallen">
            <a:extLst>
              <a:ext uri="{FF2B5EF4-FFF2-40B4-BE49-F238E27FC236}">
                <a16:creationId xmlns:a16="http://schemas.microsoft.com/office/drawing/2014/main" id="{00B68469-7E67-56B3-BFA3-A9C3AF2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14" y="3464511"/>
            <a:ext cx="2924973" cy="7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0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C535F9-FDAF-0701-9577-C325A920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99" y="760456"/>
            <a:ext cx="3054268" cy="780478"/>
          </a:xfrm>
        </p:spPr>
        <p:txBody>
          <a:bodyPr anchor="ctr">
            <a:normAutofit/>
          </a:bodyPr>
          <a:lstStyle/>
          <a:p>
            <a:r>
              <a:rPr kumimoji="1" lang="en-AU" altLang="ko-Kore-AU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</a:t>
            </a:r>
            <a:endParaRPr kumimoji="1" lang="ko-Kore-AU" altLang="en-US" sz="3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내용 개체 틀 4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1A7B3262-58F6-72AE-836E-9AC0EA5F3CB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79434" y="2108200"/>
            <a:ext cx="2209800" cy="2209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D2ED3-26A1-B2AF-70F3-E9F01092FDE0}"/>
              </a:ext>
            </a:extLst>
          </p:cNvPr>
          <p:cNvSpPr txBox="1"/>
          <p:nvPr/>
        </p:nvSpPr>
        <p:spPr>
          <a:xfrm>
            <a:off x="7693529" y="1582340"/>
            <a:ext cx="31422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  <a:p>
            <a:pPr algn="r"/>
            <a:r>
              <a:rPr kumimoji="1" lang="en-AU" altLang="ko-Kore-AU" i="1" dirty="0">
                <a:latin typeface="Candara" panose="020E0502030303020204" pitchFamily="34" charset="0"/>
                <a:cs typeface="Times New Roman" panose="02020603050405020304" pitchFamily="18" charset="0"/>
              </a:rPr>
              <a:t>Data Science</a:t>
            </a:r>
          </a:p>
          <a:p>
            <a:pPr algn="r"/>
            <a:r>
              <a:rPr kumimoji="1" lang="en-AU" altLang="ko-Kore-AU" i="1" dirty="0">
                <a:latin typeface="Candara" panose="020E0502030303020204" pitchFamily="34" charset="0"/>
                <a:cs typeface="Times New Roman" panose="02020603050405020304" pitchFamily="18" charset="0"/>
              </a:rPr>
              <a:t>Ph.D. in Biomedical Engineering</a:t>
            </a:r>
          </a:p>
          <a:p>
            <a:pPr algn="r"/>
            <a:endParaRPr kumimoji="1" lang="en-AU" altLang="ko-Kore-A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</a:p>
          <a:p>
            <a:pPr algn="r"/>
            <a:r>
              <a:rPr kumimoji="1" lang="en-AU" altLang="ko-Kore-AU" i="1" dirty="0">
                <a:latin typeface="Candara" panose="020E0502030303020204" pitchFamily="34" charset="0"/>
                <a:cs typeface="Arial" panose="020B0604020202020204" pitchFamily="34" charset="0"/>
              </a:rPr>
              <a:t>Analyst Developer (from 2023)</a:t>
            </a:r>
          </a:p>
          <a:p>
            <a:pPr algn="r"/>
            <a:r>
              <a:rPr kumimoji="1" lang="en-AU" altLang="ko-Kore-AU" i="1" dirty="0">
                <a:latin typeface="Candara" panose="020E0502030303020204" pitchFamily="34" charset="0"/>
                <a:cs typeface="Arial" panose="020B0604020202020204" pitchFamily="34" charset="0"/>
              </a:rPr>
              <a:t>Research Scientist</a:t>
            </a:r>
          </a:p>
          <a:p>
            <a:pPr algn="r"/>
            <a:endParaRPr kumimoji="1" lang="en-AU" altLang="ko-Kore-A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Skills</a:t>
            </a:r>
          </a:p>
          <a:p>
            <a:pPr algn="r"/>
            <a:r>
              <a:rPr kumimoji="1" lang="en-AU" altLang="ko-Kore-AU" i="1" dirty="0">
                <a:latin typeface="Candara" panose="020E0502030303020204" pitchFamily="34" charset="0"/>
                <a:cs typeface="Arial" panose="020B0604020202020204" pitchFamily="34" charset="0"/>
              </a:rPr>
              <a:t>Data Analysis</a:t>
            </a:r>
          </a:p>
          <a:p>
            <a:pPr algn="r"/>
            <a:r>
              <a:rPr kumimoji="1" lang="en-AU" altLang="ko-Kore-AU" i="1" dirty="0">
                <a:latin typeface="Candara" panose="020E0502030303020204" pitchFamily="34" charset="0"/>
                <a:cs typeface="Arial" panose="020B0604020202020204" pitchFamily="34" charset="0"/>
              </a:rPr>
              <a:t>Visualisation</a:t>
            </a:r>
          </a:p>
          <a:p>
            <a:pPr algn="r"/>
            <a:r>
              <a:rPr kumimoji="1" lang="en-AU" altLang="ko-Kore-AU" i="1" dirty="0">
                <a:latin typeface="Candara" panose="020E0502030303020204" pitchFamily="34" charset="0"/>
                <a:cs typeface="Arial" panose="020B0604020202020204" pitchFamily="34" charset="0"/>
              </a:rPr>
              <a:t>Machine Learning</a:t>
            </a:r>
          </a:p>
          <a:p>
            <a:pPr algn="r"/>
            <a:r>
              <a:rPr kumimoji="1" lang="en-AU" altLang="ko-Kore-AU" i="1" dirty="0">
                <a:latin typeface="Candara" panose="020E0502030303020204" pitchFamily="34" charset="0"/>
                <a:cs typeface="Arial" panose="020B0604020202020204" pitchFamily="34" charset="0"/>
              </a:rPr>
              <a:t>Programming</a:t>
            </a:r>
            <a:endParaRPr kumimoji="1" lang="ko-Kore-AU" altLang="en-US" i="1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3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we just lazy?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AEAADDA7-42C5-DD78-7742-B3BDDF23069E}"/>
              </a:ext>
            </a:extLst>
          </p:cNvPr>
          <p:cNvSpPr/>
          <p:nvPr/>
        </p:nvSpPr>
        <p:spPr>
          <a:xfrm>
            <a:off x="386792" y="4753218"/>
            <a:ext cx="3246165" cy="136916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ko-Kore-A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OVERLOAD</a:t>
            </a:r>
            <a:endParaRPr kumimoji="1" lang="ko-Kore-AU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1C1D9B01-2FF8-E7E4-DCE9-8DCCAAB2BCCA}"/>
              </a:ext>
            </a:extLst>
          </p:cNvPr>
          <p:cNvSpPr/>
          <p:nvPr/>
        </p:nvSpPr>
        <p:spPr>
          <a:xfrm>
            <a:off x="9155976" y="4748518"/>
            <a:ext cx="2800608" cy="136916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ko-Kore-AU" sz="2800" b="1" dirty="0">
                <a:latin typeface="Arial" panose="020B0604020202020204" pitchFamily="34" charset="0"/>
                <a:cs typeface="Arial" panose="020B0604020202020204" pitchFamily="34" charset="0"/>
              </a:rPr>
              <a:t>HOW CAN WE HELP?</a:t>
            </a:r>
            <a:endParaRPr kumimoji="1" lang="ko-Kore-AU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9k= (403×125)">
            <a:extLst>
              <a:ext uri="{FF2B5EF4-FFF2-40B4-BE49-F238E27FC236}">
                <a16:creationId xmlns:a16="http://schemas.microsoft.com/office/drawing/2014/main" id="{3D097958-FE13-1450-5378-53A3DA4FA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76" y="1167979"/>
            <a:ext cx="8277846" cy="256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6843343-8CEF-DBAC-B82C-2D19100168BB}"/>
              </a:ext>
            </a:extLst>
          </p:cNvPr>
          <p:cNvSpPr/>
          <p:nvPr/>
        </p:nvSpPr>
        <p:spPr>
          <a:xfrm>
            <a:off x="4099629" y="4642755"/>
            <a:ext cx="4589674" cy="166834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kumimoji="1" lang="en-AU" altLang="ko-Kore-A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</a:t>
            </a:r>
            <a:r>
              <a: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en-AU" altLang="ko-Kore-A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BACKGROUND KNOWLEDGE </a:t>
            </a:r>
            <a:r>
              <a: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en-AU" altLang="ko-Kore-A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Prone to </a:t>
            </a:r>
            <a:r>
              <a:rPr kumimoji="1" lang="en-AU" altLang="ko-Kore-A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PANIC SELLING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kumimoji="1" lang="en-AU" altLang="ko-Kore-A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BEHAVIOURAL BIAS</a:t>
            </a:r>
            <a:endParaRPr kumimoji="1" lang="ko-Kore-AU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86C88-C8E4-4517-9969-1374A2A65FE1}"/>
              </a:ext>
            </a:extLst>
          </p:cNvPr>
          <p:cNvSpPr txBox="1"/>
          <p:nvPr/>
        </p:nvSpPr>
        <p:spPr>
          <a:xfrm>
            <a:off x="146896" y="4242644"/>
            <a:ext cx="7087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For Average Retail Investors (Non-Professional Traders):</a:t>
            </a:r>
            <a:endParaRPr kumimoji="1" lang="ko-Kore-AU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0EAC1-30FB-9D81-14A4-21CDA94603F7}"/>
              </a:ext>
            </a:extLst>
          </p:cNvPr>
          <p:cNvSpPr txBox="1"/>
          <p:nvPr/>
        </p:nvSpPr>
        <p:spPr>
          <a:xfrm>
            <a:off x="9637049" y="6435032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ko-Kore-A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kumimoji="1" lang="en-AU" altLang="ko-Kore-A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Dilbert.com</a:t>
            </a:r>
            <a:endParaRPr kumimoji="1" lang="ko-Kore-AU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78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3" grpId="0" animBg="1"/>
      <p:bldP spid="100" grpId="0" animBg="1"/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7F825-B09C-CEF0-386B-7A5679B2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kumimoji="1" lang="en-AU" altLang="ko-Kore-AU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objective</a:t>
            </a:r>
            <a:endParaRPr kumimoji="1" lang="ko-Kore-AU" altLang="en-US" sz="3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6AA93-3EF7-CEED-D7ED-6AD84EBF7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061" y="1472231"/>
            <a:ext cx="7214206" cy="44057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AU" altLang="ko-Kore-A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 much more investment return can we provide to our stakeholders by providing </a:t>
            </a:r>
            <a:r>
              <a:rPr kumimoji="1" lang="en-AU" altLang="ko-Kore-A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r>
              <a:rPr kumimoji="1" lang="en-AU" altLang="ko-Kore-A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1" lang="en-AU" altLang="ko-Kore-A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</a:t>
            </a:r>
            <a:r>
              <a:rPr kumimoji="1" lang="en-AU" altLang="ko-Kore-A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stock price </a:t>
            </a:r>
            <a:r>
              <a:rPr kumimoji="1" lang="en-AU" altLang="ko-Kore-A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  <a:r>
              <a:rPr kumimoji="1" lang="en-AU" altLang="ko-Kore-A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?”</a:t>
            </a:r>
          </a:p>
          <a:p>
            <a:pPr marL="0" indent="0">
              <a:buNone/>
            </a:pPr>
            <a:endParaRPr kumimoji="1" lang="en-AU" altLang="ko-Kore-AU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AE0F0-B7F0-AFA2-0D17-E6261D0AA6DC}"/>
              </a:ext>
            </a:extLst>
          </p:cNvPr>
          <p:cNvSpPr txBox="1"/>
          <p:nvPr/>
        </p:nvSpPr>
        <p:spPr>
          <a:xfrm>
            <a:off x="7047697" y="127676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Stakeholder:</a:t>
            </a:r>
            <a:endParaRPr kumimoji="1" lang="ko-Kore-AU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3A0C680-80C1-DA57-337C-6529ADAE383E}"/>
              </a:ext>
            </a:extLst>
          </p:cNvPr>
          <p:cNvSpPr/>
          <p:nvPr/>
        </p:nvSpPr>
        <p:spPr>
          <a:xfrm>
            <a:off x="5850467" y="492218"/>
            <a:ext cx="4132437" cy="73390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ko-Kore-AU" sz="2800" b="1" dirty="0">
                <a:latin typeface="Arial" panose="020B0604020202020204" pitchFamily="34" charset="0"/>
                <a:cs typeface="Arial" panose="020B0604020202020204" pitchFamily="34" charset="0"/>
              </a:rPr>
              <a:t>RETAIL INVESTORS</a:t>
            </a:r>
            <a:endParaRPr kumimoji="1" lang="ko-Kore-AU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C5101394-BFE0-B5FA-D06A-3CA9B0F29EB4}"/>
              </a:ext>
            </a:extLst>
          </p:cNvPr>
          <p:cNvSpPr/>
          <p:nvPr/>
        </p:nvSpPr>
        <p:spPr>
          <a:xfrm>
            <a:off x="7640027" y="1333493"/>
            <a:ext cx="491067" cy="6265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AU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9EA58-5D3A-ADC8-157C-3AC3690F7AC4}"/>
              </a:ext>
            </a:extLst>
          </p:cNvPr>
          <p:cNvSpPr txBox="1"/>
          <p:nvPr/>
        </p:nvSpPr>
        <p:spPr>
          <a:xfrm>
            <a:off x="4745916" y="5132015"/>
            <a:ext cx="7034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ko-Kore-AU" dirty="0">
                <a:latin typeface="Arial" panose="020B0604020202020204" pitchFamily="34" charset="0"/>
                <a:cs typeface="Arial" panose="020B0604020202020204" pitchFamily="34" charset="0"/>
              </a:rPr>
              <a:t>Especially relevant in current post-pandemic economic climate muddled with uncertainty, where </a:t>
            </a:r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another recession</a:t>
            </a:r>
            <a:r>
              <a:rPr kumimoji="1" lang="en-AU" altLang="ko-Kore-AU" dirty="0">
                <a:latin typeface="Arial" panose="020B0604020202020204" pitchFamily="34" charset="0"/>
                <a:cs typeface="Arial" panose="020B0604020202020204" pitchFamily="34" charset="0"/>
              </a:rPr>
              <a:t> is looming.</a:t>
            </a:r>
          </a:p>
          <a:p>
            <a:endParaRPr kumimoji="1" lang="en-AU" altLang="ko-Kore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AU" altLang="ko-Kore-AU" dirty="0">
                <a:latin typeface="Arial" panose="020B0604020202020204" pitchFamily="34" charset="0"/>
                <a:cs typeface="Arial" panose="020B0604020202020204" pitchFamily="34" charset="0"/>
              </a:rPr>
              <a:t>We need to find a way to </a:t>
            </a:r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MINIMISE</a:t>
            </a:r>
            <a:r>
              <a:rPr kumimoji="1" lang="en-AU" altLang="ko-Kore-AU" dirty="0">
                <a:latin typeface="Arial" panose="020B0604020202020204" pitchFamily="34" charset="0"/>
                <a:cs typeface="Arial" panose="020B0604020202020204" pitchFamily="34" charset="0"/>
              </a:rPr>
              <a:t> our </a:t>
            </a:r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kumimoji="1" lang="en-AU" altLang="ko-Kore-AU" dirty="0">
                <a:latin typeface="Arial" panose="020B0604020202020204" pitchFamily="34" charset="0"/>
                <a:cs typeface="Arial" panose="020B0604020202020204" pitchFamily="34" charset="0"/>
              </a:rPr>
              <a:t>, or even use it to our </a:t>
            </a:r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r>
              <a:rPr kumimoji="1" lang="en-AU" altLang="ko-Kore-AU" dirty="0">
                <a:latin typeface="Arial" panose="020B0604020202020204" pitchFamily="34" charset="0"/>
                <a:cs typeface="Arial" panose="020B0604020202020204" pitchFamily="34" charset="0"/>
              </a:rPr>
              <a:t> in making </a:t>
            </a:r>
            <a:r>
              <a:rPr kumimoji="1" lang="en-AU" altLang="ko-Kore-AU" b="1" dirty="0"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  <a:r>
              <a:rPr kumimoji="1" lang="en-AU" altLang="ko-Kore-A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ko-Kore-AU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07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7F825-B09C-CEF0-386B-7A5679B2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183466" cy="4405756"/>
          </a:xfrm>
        </p:spPr>
        <p:txBody>
          <a:bodyPr anchor="ctr">
            <a:normAutofit/>
          </a:bodyPr>
          <a:lstStyle/>
          <a:p>
            <a:r>
              <a:rPr kumimoji="1" lang="en-AU" altLang="ko-Kore-AU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 objectives</a:t>
            </a:r>
            <a:endParaRPr kumimoji="1" lang="ko-Kore-AU" altLang="en-US" sz="3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6AA93-3EF7-CEED-D7ED-6AD84EBF7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924" y="1226122"/>
            <a:ext cx="7681543" cy="44057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AU" altLang="ko-Kore-A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“develop an </a:t>
            </a:r>
            <a:r>
              <a:rPr kumimoji="1" lang="en-AU" altLang="ko-Kore-A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kumimoji="1" lang="en-AU" altLang="ko-Kore-A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can </a:t>
            </a:r>
            <a:r>
              <a:rPr kumimoji="1" lang="en-AU" altLang="ko-Kore-A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</a:t>
            </a:r>
            <a:r>
              <a:rPr kumimoji="1" lang="en-AU" altLang="ko-Kore-A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process of:</a:t>
            </a:r>
          </a:p>
          <a:p>
            <a:pPr marL="457200" indent="-457200">
              <a:buAutoNum type="arabicPeriod"/>
            </a:pPr>
            <a:r>
              <a:rPr kumimoji="1" lang="en-AU" altLang="ko-Kore-A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Gathering</a:t>
            </a:r>
            <a:r>
              <a:rPr kumimoji="1" lang="en-AU" altLang="ko-Kore-A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financial and economic </a:t>
            </a:r>
            <a:r>
              <a:rPr kumimoji="1" lang="en-AU" altLang="ko-Kore-A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457200" indent="-457200">
              <a:buAutoNum type="arabicPeriod"/>
            </a:pPr>
            <a:r>
              <a:rPr kumimoji="1" lang="en-AU" altLang="ko-Kore-A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  <a:r>
              <a:rPr kumimoji="1" lang="en-AU" altLang="ko-Kore-A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stock prices”</a:t>
            </a:r>
          </a:p>
          <a:p>
            <a:pPr marL="457200" indent="-457200">
              <a:buAutoNum type="arabicPeriod"/>
            </a:pPr>
            <a:endParaRPr kumimoji="1" lang="en-AU" altLang="ko-Kore-AU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AU" altLang="ko-Kore-AU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C0D4D11-CFC6-30F3-5EF5-82BB76506AFA}"/>
              </a:ext>
            </a:extLst>
          </p:cNvPr>
          <p:cNvSpPr/>
          <p:nvPr/>
        </p:nvSpPr>
        <p:spPr>
          <a:xfrm>
            <a:off x="4391924" y="4809066"/>
            <a:ext cx="7681542" cy="192369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kumimoji="1" lang="en-AU" altLang="ko-Kore-A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 </a:t>
            </a:r>
            <a:r>
              <a: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machine learning algorithms to </a:t>
            </a:r>
            <a:r>
              <a:rPr kumimoji="1" lang="en-AU" altLang="ko-Kore-A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ACCURATELY FORECAST</a:t>
            </a:r>
            <a:r>
              <a: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AU" altLang="ko-Kore-A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30-Days</a:t>
            </a:r>
            <a:r>
              <a: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Prices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AU" altLang="ko-Kore-A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2-Years</a:t>
            </a:r>
            <a:r>
              <a: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Prices</a:t>
            </a:r>
          </a:p>
          <a:p>
            <a:endParaRPr kumimoji="1" lang="ko-Kore-AU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5C18D222-A188-A439-ED8B-5EB87C255B3F}"/>
              </a:ext>
            </a:extLst>
          </p:cNvPr>
          <p:cNvSpPr/>
          <p:nvPr/>
        </p:nvSpPr>
        <p:spPr>
          <a:xfrm>
            <a:off x="7810259" y="4057298"/>
            <a:ext cx="491067" cy="6265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AU" altLang="en-US"/>
          </a:p>
        </p:txBody>
      </p:sp>
    </p:spTree>
    <p:extLst>
      <p:ext uri="{BB962C8B-B14F-4D97-AF65-F5344CB8AC3E}">
        <p14:creationId xmlns:p14="http://schemas.microsoft.com/office/powerpoint/2010/main" val="13592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 necessary data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073472B5-BCFF-8E8A-E44A-0FA6F84BCA78}"/>
              </a:ext>
            </a:extLst>
          </p:cNvPr>
          <p:cNvSpPr/>
          <p:nvPr/>
        </p:nvSpPr>
        <p:spPr>
          <a:xfrm>
            <a:off x="4168199" y="3434793"/>
            <a:ext cx="3749867" cy="8791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latin typeface="Arial" panose="020B0604020202020204" pitchFamily="34" charset="0"/>
                <a:cs typeface="Arial" panose="020B0604020202020204" pitchFamily="34" charset="0"/>
              </a:rPr>
              <a:t>COMPLETE DATASET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AEAADDA7-42C5-DD78-7742-B3BDDF23069E}"/>
              </a:ext>
            </a:extLst>
          </p:cNvPr>
          <p:cNvSpPr/>
          <p:nvPr/>
        </p:nvSpPr>
        <p:spPr>
          <a:xfrm>
            <a:off x="115633" y="1122491"/>
            <a:ext cx="4036944" cy="225505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MARKET INDICES: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S&amp;P 500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 Jones Industrial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Nikkei (Tokyo)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FTSE (London)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 Seng (Hong Kong)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U.S. Treasury Bond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B2DD7F8-C9DA-5366-5B5A-D55492B65BC4}"/>
              </a:ext>
            </a:extLst>
          </p:cNvPr>
          <p:cNvSpPr/>
          <p:nvPr/>
        </p:nvSpPr>
        <p:spPr>
          <a:xfrm>
            <a:off x="543393" y="4299481"/>
            <a:ext cx="3206475" cy="134699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PRICES: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Crude Oil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55DD4C8-0838-4FA1-6B67-A194B4E14919}"/>
              </a:ext>
            </a:extLst>
          </p:cNvPr>
          <p:cNvSpPr/>
          <p:nvPr/>
        </p:nvSpPr>
        <p:spPr>
          <a:xfrm>
            <a:off x="8336399" y="4177714"/>
            <a:ext cx="3749868" cy="172719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INDICATORS: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Gross Domestic Product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Unemployment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Price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Income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A16CCA-91FB-2147-B172-FAEFDCACB83D}"/>
              </a:ext>
            </a:extLst>
          </p:cNvPr>
          <p:cNvSpPr/>
          <p:nvPr/>
        </p:nvSpPr>
        <p:spPr>
          <a:xfrm>
            <a:off x="4174550" y="4811695"/>
            <a:ext cx="3749867" cy="144571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INDICATORS: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Bollinger Bands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Strength Index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A0DDDDA-747F-0674-58E7-6208916A3788}"/>
              </a:ext>
            </a:extLst>
          </p:cNvPr>
          <p:cNvSpPr/>
          <p:nvPr/>
        </p:nvSpPr>
        <p:spPr>
          <a:xfrm>
            <a:off x="7599156" y="1640681"/>
            <a:ext cx="4514802" cy="124377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INVESTOR SENTIMENT: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 of Michigan Consumer Sentiment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NYT News Article Sentiment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6392D-A78A-DDBB-727F-75EC39882F3A}"/>
              </a:ext>
            </a:extLst>
          </p:cNvPr>
          <p:cNvSpPr txBox="1"/>
          <p:nvPr/>
        </p:nvSpPr>
        <p:spPr>
          <a:xfrm>
            <a:off x="370390" y="6435032"/>
            <a:ext cx="1183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AU" altLang="ko-Kore-A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Sources: Yahoo Finance, Federal Reserve Bank, NASDAQ, Alpha Vantage, New York Times API</a:t>
            </a:r>
            <a:endParaRPr kumimoji="1" lang="ko-Kore-AU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구부러진 연결선[U] 10">
            <a:extLst>
              <a:ext uri="{FF2B5EF4-FFF2-40B4-BE49-F238E27FC236}">
                <a16:creationId xmlns:a16="http://schemas.microsoft.com/office/drawing/2014/main" id="{F6E5A655-2768-2483-32C6-A56F073E1A32}"/>
              </a:ext>
            </a:extLst>
          </p:cNvPr>
          <p:cNvCxnSpPr>
            <a:cxnSpLocks/>
            <a:stCxn id="93" idx="3"/>
            <a:endCxn id="92" idx="0"/>
          </p:cNvCxnSpPr>
          <p:nvPr/>
        </p:nvCxnSpPr>
        <p:spPr>
          <a:xfrm>
            <a:off x="4152577" y="2250017"/>
            <a:ext cx="1890556" cy="118477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[U] 12">
            <a:extLst>
              <a:ext uri="{FF2B5EF4-FFF2-40B4-BE49-F238E27FC236}">
                <a16:creationId xmlns:a16="http://schemas.microsoft.com/office/drawing/2014/main" id="{1C726DC8-9AD2-06E3-FB17-33649B8FF4A4}"/>
              </a:ext>
            </a:extLst>
          </p:cNvPr>
          <p:cNvCxnSpPr>
            <a:cxnSpLocks/>
            <a:stCxn id="8" idx="1"/>
            <a:endCxn id="92" idx="0"/>
          </p:cNvCxnSpPr>
          <p:nvPr/>
        </p:nvCxnSpPr>
        <p:spPr>
          <a:xfrm rot="10800000" flipV="1">
            <a:off x="6043134" y="2262569"/>
            <a:ext cx="1556023" cy="11722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[U] 17">
            <a:extLst>
              <a:ext uri="{FF2B5EF4-FFF2-40B4-BE49-F238E27FC236}">
                <a16:creationId xmlns:a16="http://schemas.microsoft.com/office/drawing/2014/main" id="{37A32007-9DD6-59EB-C7EE-39C56670763D}"/>
              </a:ext>
            </a:extLst>
          </p:cNvPr>
          <p:cNvCxnSpPr>
            <a:cxnSpLocks/>
            <a:stCxn id="5" idx="0"/>
            <a:endCxn id="92" idx="1"/>
          </p:cNvCxnSpPr>
          <p:nvPr/>
        </p:nvCxnSpPr>
        <p:spPr>
          <a:xfrm rot="5400000" flipH="1" flipV="1">
            <a:off x="2944860" y="3076142"/>
            <a:ext cx="425110" cy="2021568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2A64B4A6-F9D4-884F-D5F7-99BC8839D7EF}"/>
              </a:ext>
            </a:extLst>
          </p:cNvPr>
          <p:cNvCxnSpPr>
            <a:cxnSpLocks/>
            <a:stCxn id="6" idx="0"/>
            <a:endCxn id="92" idx="3"/>
          </p:cNvCxnSpPr>
          <p:nvPr/>
        </p:nvCxnSpPr>
        <p:spPr>
          <a:xfrm rot="16200000" flipV="1">
            <a:off x="8913029" y="2879409"/>
            <a:ext cx="303343" cy="2293267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[U] 25">
            <a:extLst>
              <a:ext uri="{FF2B5EF4-FFF2-40B4-BE49-F238E27FC236}">
                <a16:creationId xmlns:a16="http://schemas.microsoft.com/office/drawing/2014/main" id="{827A7343-DA40-BFE2-BC10-5CFBAEA92118}"/>
              </a:ext>
            </a:extLst>
          </p:cNvPr>
          <p:cNvCxnSpPr>
            <a:cxnSpLocks/>
            <a:stCxn id="7" idx="0"/>
            <a:endCxn id="92" idx="2"/>
          </p:cNvCxnSpPr>
          <p:nvPr/>
        </p:nvCxnSpPr>
        <p:spPr>
          <a:xfrm rot="16200000" flipV="1">
            <a:off x="5797436" y="4559646"/>
            <a:ext cx="497746" cy="6351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21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 the data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854331-EE48-84C2-54B8-9E91B8C340B0}"/>
              </a:ext>
            </a:extLst>
          </p:cNvPr>
          <p:cNvSpPr txBox="1"/>
          <p:nvPr/>
        </p:nvSpPr>
        <p:spPr>
          <a:xfrm>
            <a:off x="441461" y="1413992"/>
            <a:ext cx="11328559" cy="3013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Target Variable</a:t>
            </a: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: Daily 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 Value of 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S&amp;P 500 Index.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Daily Opening, High, Low Values and Volume of Stocks Traded for S&amp;P 500 included.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Only Close value for other market indices included.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Technical indicators manually generated.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Only data from 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AU" altLang="ko-Kore-AU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 Jan 1990 </a:t>
            </a: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  <a:r>
              <a:rPr kumimoji="1" lang="en-AU" altLang="ko-Kore-AU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kumimoji="1" lang="en-AU" altLang="ko-Kore-AU" sz="2000" b="1" dirty="0">
                <a:latin typeface="Arial" panose="020B0604020202020204" pitchFamily="34" charset="0"/>
                <a:cs typeface="Arial" panose="020B0604020202020204" pitchFamily="34" charset="0"/>
              </a:rPr>
              <a:t> Dec 2019 </a:t>
            </a: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were considered.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Some values are given as monthly, quarterly or annually. We assumed </a:t>
            </a:r>
            <a:r>
              <a:rPr kumimoji="1" lang="en-AU" altLang="ko-Kore-AU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 value on a particular day carries on to the next day and onwards until there is a new value recorded</a:t>
            </a:r>
            <a:r>
              <a:rPr kumimoji="1" lang="en-AU" altLang="ko-Kore-AU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AU" altLang="ko-Kore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1D91DEE-5378-BBC2-A149-F0BD531BE371}"/>
              </a:ext>
            </a:extLst>
          </p:cNvPr>
          <p:cNvSpPr/>
          <p:nvPr/>
        </p:nvSpPr>
        <p:spPr>
          <a:xfrm>
            <a:off x="1463983" y="5140528"/>
            <a:ext cx="9283513" cy="79873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AU" altLang="ko-Kore-A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Dataset: </a:t>
            </a:r>
            <a:r>
              <a:rPr kumimoji="1" lang="en-AU" altLang="ko-Kore-A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~10,000 daily records with 26 features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F64C6C-7280-B132-5530-207BF6C91E39}"/>
              </a:ext>
            </a:extLst>
          </p:cNvPr>
          <p:cNvSpPr/>
          <p:nvPr/>
        </p:nvSpPr>
        <p:spPr>
          <a:xfrm>
            <a:off x="312517" y="1180144"/>
            <a:ext cx="11339795" cy="312662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636E0EB2-5C0A-799E-9AB4-9B4946A39EC6}"/>
              </a:ext>
            </a:extLst>
          </p:cNvPr>
          <p:cNvSpPr/>
          <p:nvPr/>
        </p:nvSpPr>
        <p:spPr>
          <a:xfrm>
            <a:off x="5768102" y="4322168"/>
            <a:ext cx="655793" cy="818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AU" altLang="en-US"/>
          </a:p>
        </p:txBody>
      </p:sp>
    </p:spTree>
    <p:extLst>
      <p:ext uri="{BB962C8B-B14F-4D97-AF65-F5344CB8AC3E}">
        <p14:creationId xmlns:p14="http://schemas.microsoft.com/office/powerpoint/2010/main" val="166961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insights - S&amp;P 500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AEAADDA7-42C5-DD78-7742-B3BDDF23069E}"/>
              </a:ext>
            </a:extLst>
          </p:cNvPr>
          <p:cNvSpPr/>
          <p:nvPr/>
        </p:nvSpPr>
        <p:spPr>
          <a:xfrm>
            <a:off x="105448" y="1446482"/>
            <a:ext cx="4303231" cy="447204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Gradual </a:t>
            </a: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</a:t>
            </a: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value from </a:t>
            </a: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1990 to 2020</a:t>
            </a: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Sharp </a:t>
            </a: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DECLINE</a:t>
            </a: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value during </a:t>
            </a: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recessions</a:t>
            </a: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decline during the Great Recession (2007).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VOLUME </a:t>
            </a: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stock traded during the </a:t>
            </a:r>
            <a:r>
              <a:rPr kumimoji="1" lang="en-AU" altLang="ko-Kore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Recession</a:t>
            </a:r>
            <a:r>
              <a:rPr kumimoji="1" lang="en-AU" altLang="ko-Kore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ore-AU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2193DE-8746-677B-8192-BB9A891DA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127" y="1460949"/>
            <a:ext cx="7567821" cy="447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FD22FA-9C5A-051F-443F-F00CBDCDEDCA}"/>
              </a:ext>
            </a:extLst>
          </p:cNvPr>
          <p:cNvSpPr txBox="1"/>
          <p:nvPr/>
        </p:nvSpPr>
        <p:spPr>
          <a:xfrm>
            <a:off x="5914663" y="2002071"/>
            <a:ext cx="1244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AU" altLang="ko-Kore-AU" sz="1400" dirty="0">
                <a:latin typeface="Arial" panose="020B0604020202020204" pitchFamily="34" charset="0"/>
                <a:cs typeface="Arial" panose="020B0604020202020204" pitchFamily="34" charset="0"/>
              </a:rPr>
              <a:t>RECESSION</a:t>
            </a:r>
            <a:endParaRPr kumimoji="1" lang="ko-Kore-AU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3C6A2-0BFA-41DA-9CB3-3D478E9EDC06}"/>
              </a:ext>
            </a:extLst>
          </p:cNvPr>
          <p:cNvCxnSpPr/>
          <p:nvPr/>
        </p:nvCxnSpPr>
        <p:spPr>
          <a:xfrm flipH="1">
            <a:off x="5301205" y="2320615"/>
            <a:ext cx="1226917" cy="56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4DA9CF1-14ED-91B9-F32A-C77FF5A90C14}"/>
              </a:ext>
            </a:extLst>
          </p:cNvPr>
          <p:cNvCxnSpPr>
            <a:cxnSpLocks/>
          </p:cNvCxnSpPr>
          <p:nvPr/>
        </p:nvCxnSpPr>
        <p:spPr>
          <a:xfrm>
            <a:off x="6528122" y="2320613"/>
            <a:ext cx="1118003" cy="48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A4106FF-AC6A-8DC2-204D-CAEB2DA924B9}"/>
              </a:ext>
            </a:extLst>
          </p:cNvPr>
          <p:cNvCxnSpPr>
            <a:cxnSpLocks/>
          </p:cNvCxnSpPr>
          <p:nvPr/>
        </p:nvCxnSpPr>
        <p:spPr>
          <a:xfrm>
            <a:off x="6528121" y="2320611"/>
            <a:ext cx="2699876" cy="34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E8135F-A072-5515-7C89-3D3833084254}"/>
              </a:ext>
            </a:extLst>
          </p:cNvPr>
          <p:cNvSpPr/>
          <p:nvPr/>
        </p:nvSpPr>
        <p:spPr>
          <a:xfrm>
            <a:off x="7406474" y="2856945"/>
            <a:ext cx="464312" cy="421240"/>
          </a:xfrm>
          <a:prstGeom prst="ellipse">
            <a:avLst/>
          </a:prstGeom>
          <a:solidFill>
            <a:schemeClr val="bg1">
              <a:alpha val="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AU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80E61E5-2FF0-D46F-3410-2D66CB9F36D4}"/>
              </a:ext>
            </a:extLst>
          </p:cNvPr>
          <p:cNvSpPr/>
          <p:nvPr/>
        </p:nvSpPr>
        <p:spPr>
          <a:xfrm>
            <a:off x="8904125" y="2764702"/>
            <a:ext cx="592957" cy="561481"/>
          </a:xfrm>
          <a:prstGeom prst="ellipse">
            <a:avLst/>
          </a:prstGeom>
          <a:solidFill>
            <a:schemeClr val="bg1">
              <a:alpha val="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AU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2A39384-6283-F1D2-F243-DD498438469E}"/>
              </a:ext>
            </a:extLst>
          </p:cNvPr>
          <p:cNvSpPr/>
          <p:nvPr/>
        </p:nvSpPr>
        <p:spPr>
          <a:xfrm>
            <a:off x="8861325" y="4042480"/>
            <a:ext cx="733343" cy="721163"/>
          </a:xfrm>
          <a:prstGeom prst="ellipse">
            <a:avLst/>
          </a:prstGeom>
          <a:solidFill>
            <a:schemeClr val="bg1">
              <a:alpha val="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AU" altLang="en-US"/>
          </a:p>
        </p:txBody>
      </p:sp>
    </p:spTree>
    <p:extLst>
      <p:ext uri="{BB962C8B-B14F-4D97-AF65-F5344CB8AC3E}">
        <p14:creationId xmlns:p14="http://schemas.microsoft.com/office/powerpoint/2010/main" val="411319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C0B389-6C5B-4613-955F-777B28DF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C43696-2597-400A-96DE-C9CA1463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51A3C80B-2325-E20E-88D3-1E29E0D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7" y="96397"/>
            <a:ext cx="11112625" cy="970450"/>
          </a:xfrm>
        </p:spPr>
        <p:txBody>
          <a:bodyPr>
            <a:normAutofit/>
          </a:bodyPr>
          <a:lstStyle/>
          <a:p>
            <a:r>
              <a:rPr kumimoji="1" lang="en-AU" altLang="ko-Kore-AU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insights – CORRELATIONS</a:t>
            </a:r>
            <a:endParaRPr kumimoji="1" lang="ko-Kore-AU" altLang="en-US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36A3BD-E0CD-6F85-1816-37B4BB4A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70" y="954504"/>
            <a:ext cx="6705229" cy="539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A3A8A05-0A27-69B4-0EA6-3BFD7226B4A3}"/>
              </a:ext>
            </a:extLst>
          </p:cNvPr>
          <p:cNvSpPr/>
          <p:nvPr/>
        </p:nvSpPr>
        <p:spPr>
          <a:xfrm>
            <a:off x="7214169" y="954504"/>
            <a:ext cx="4816949" cy="529389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AU" altLang="ko-Kore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AU" altLang="ko-Kore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kumimoji="1" lang="en-AU" altLang="ko-Kore-A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correlation (&gt;0.95) between: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vs Silver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GDP vs CPI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 Jones vs S&amp;P 500</a:t>
            </a:r>
          </a:p>
          <a:p>
            <a:pPr marL="363538" lvl="1" indent="-36353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variables are </a:t>
            </a:r>
            <a:r>
              <a:rPr kumimoji="1" lang="en-AU" altLang="ko-Kore-A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REMOVED</a:t>
            </a: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avoid multicollinearity.</a:t>
            </a:r>
          </a:p>
          <a:p>
            <a:pPr marL="363538" lvl="1" indent="-36353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RSI and Nikkei have very </a:t>
            </a:r>
            <a:r>
              <a:rPr kumimoji="1" lang="en-AU" altLang="ko-Kore-A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correlation to S&amp;P 500 (&lt;0.1).</a:t>
            </a:r>
          </a:p>
          <a:p>
            <a:pPr marL="363538" lvl="1" indent="-36353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S&amp;P 500 most </a:t>
            </a:r>
            <a:r>
              <a:rPr kumimoji="1" lang="en-AU" altLang="ko-Kore-A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STRONGLY</a:t>
            </a: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correlated to:</a:t>
            </a:r>
          </a:p>
          <a:p>
            <a:pPr marL="820738" lvl="2" indent="-36353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GDP</a:t>
            </a: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AU" altLang="ko-Kore-A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FTSE</a:t>
            </a: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AU" altLang="ko-Kore-A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HSI</a:t>
            </a: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1" lang="en-AU" altLang="ko-Kore-A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Income</a:t>
            </a:r>
          </a:p>
          <a:p>
            <a:pPr marL="388938" lvl="2" indent="-38893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S&amp;P 500 </a:t>
            </a:r>
            <a:r>
              <a:rPr kumimoji="1" lang="en-AU" altLang="ko-Kore-A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NEGATIVELY</a:t>
            </a: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correlated to </a:t>
            </a:r>
            <a:r>
              <a:rPr kumimoji="1" lang="en-AU" altLang="ko-Kore-A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TNX</a:t>
            </a: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1" lang="en-AU" altLang="ko-Kore-A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Unemployment</a:t>
            </a:r>
            <a:r>
              <a:rPr kumimoji="1" lang="en-AU" altLang="ko-Kore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3538" lvl="1" indent="-363538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AU" altLang="ko-Kore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AU" altLang="ko-Kore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ore-AU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5416DA3-F5DA-9519-BBE5-3D7615888DE4}"/>
              </a:ext>
            </a:extLst>
          </p:cNvPr>
          <p:cNvSpPr/>
          <p:nvPr/>
        </p:nvSpPr>
        <p:spPr>
          <a:xfrm>
            <a:off x="937548" y="1237745"/>
            <a:ext cx="335667" cy="32672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ore-AU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E545CC8-673C-F843-B176-3BE50E30B411}"/>
              </a:ext>
            </a:extLst>
          </p:cNvPr>
          <p:cNvSpPr/>
          <p:nvPr/>
        </p:nvSpPr>
        <p:spPr>
          <a:xfrm>
            <a:off x="1343948" y="1916291"/>
            <a:ext cx="335667" cy="32672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ore-AU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85D7842-B300-266E-779D-38567EF3D3AD}"/>
              </a:ext>
            </a:extLst>
          </p:cNvPr>
          <p:cNvSpPr/>
          <p:nvPr/>
        </p:nvSpPr>
        <p:spPr>
          <a:xfrm>
            <a:off x="3905735" y="4856904"/>
            <a:ext cx="335667" cy="63796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ore-AU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FAAFA7F-4D13-7A6A-4A04-347D8B99003C}"/>
              </a:ext>
            </a:extLst>
          </p:cNvPr>
          <p:cNvSpPr/>
          <p:nvPr/>
        </p:nvSpPr>
        <p:spPr>
          <a:xfrm>
            <a:off x="1343948" y="5341789"/>
            <a:ext cx="335667" cy="32672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ore-AU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39B240-7B0A-9753-3213-C96775ABF5B5}"/>
              </a:ext>
            </a:extLst>
          </p:cNvPr>
          <p:cNvSpPr/>
          <p:nvPr/>
        </p:nvSpPr>
        <p:spPr>
          <a:xfrm>
            <a:off x="1761917" y="5341789"/>
            <a:ext cx="473080" cy="32672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ore-AU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42B1B30-912A-36D9-CD61-B8982C0C71DF}"/>
              </a:ext>
            </a:extLst>
          </p:cNvPr>
          <p:cNvSpPr/>
          <p:nvPr/>
        </p:nvSpPr>
        <p:spPr>
          <a:xfrm>
            <a:off x="4337497" y="5339216"/>
            <a:ext cx="473080" cy="32672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ore-AU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E6C6113-E7CD-4B97-F510-2D937ED95C86}"/>
              </a:ext>
            </a:extLst>
          </p:cNvPr>
          <p:cNvSpPr/>
          <p:nvPr/>
        </p:nvSpPr>
        <p:spPr>
          <a:xfrm>
            <a:off x="4702887" y="5344433"/>
            <a:ext cx="335667" cy="32672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ore-AU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C5873B6-5B83-90C3-7465-CA9E3C37B971}"/>
              </a:ext>
            </a:extLst>
          </p:cNvPr>
          <p:cNvSpPr/>
          <p:nvPr/>
        </p:nvSpPr>
        <p:spPr>
          <a:xfrm>
            <a:off x="1525539" y="5333973"/>
            <a:ext cx="335667" cy="32672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kumimoji="1" lang="en-AU" altLang="ko-Kore-A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ore-AU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3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23" grpId="0" animBg="1"/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주요 이벤트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주요 이벤트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주요 이벤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{2FB8F8FF-53BE-1540-BC61-B17FA69906B0}tf10001077</Template>
  <TotalTime>5676</TotalTime>
  <Words>1043</Words>
  <Application>Microsoft Macintosh PowerPoint</Application>
  <PresentationFormat>와이드스크린</PresentationFormat>
  <Paragraphs>191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Calibri</vt:lpstr>
      <vt:lpstr>Candara</vt:lpstr>
      <vt:lpstr>Century Gothic</vt:lpstr>
      <vt:lpstr>Impact</vt:lpstr>
      <vt:lpstr>주요 이벤트</vt:lpstr>
      <vt:lpstr> predicting future Stock Prices using machine learning</vt:lpstr>
      <vt:lpstr>Bio</vt:lpstr>
      <vt:lpstr>Are we just lazy?</vt:lpstr>
      <vt:lpstr>Business objective</vt:lpstr>
      <vt:lpstr>Modelling objectives</vt:lpstr>
      <vt:lpstr>Gather necessary data</vt:lpstr>
      <vt:lpstr>Pre-processing the data</vt:lpstr>
      <vt:lpstr>EDA insights - S&amp;P 500</vt:lpstr>
      <vt:lpstr>EDA insights – CORRELATIONS</vt:lpstr>
      <vt:lpstr>Machine learning process</vt:lpstr>
      <vt:lpstr>ML – Lagging features</vt:lpstr>
      <vt:lpstr>ML – Nonlinear model</vt:lpstr>
      <vt:lpstr>ML – HYBRID MODEL</vt:lpstr>
      <vt:lpstr>ML – deep learning</vt:lpstr>
      <vt:lpstr>SUMMARY OF RESULTS</vt:lpstr>
      <vt:lpstr>CONCLUSION</vt:lpstr>
      <vt:lpstr>GOING FORWARD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predicting future Stock Prices using machine learning</dc:title>
  <dc:creator>Chang-Joon Lee</dc:creator>
  <cp:lastModifiedBy>Chang-Joon Lee</cp:lastModifiedBy>
  <cp:revision>72</cp:revision>
  <dcterms:created xsi:type="dcterms:W3CDTF">2022-10-16T23:15:17Z</dcterms:created>
  <dcterms:modified xsi:type="dcterms:W3CDTF">2022-10-20T21:54:30Z</dcterms:modified>
</cp:coreProperties>
</file>